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914400" y="2130425"/>
            <a:ext cx="10363199" cy="1470025"/>
          </a:xfrm>
        </p:spPr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828800" y="3886200"/>
            <a:ext cx="8534399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pPr>
                <a:defRPr/>
              </a:pPr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pPr>
                <a:defRPr/>
              </a:pPr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9199" y="274638"/>
            <a:ext cx="2743200" cy="5851525"/>
          </a:xfrm>
        </p:spPr>
        <p:txBody>
          <a:bodyPr vert="eaVert"/>
          <a:lstStyle>
            <a:lvl1pPr algn="ctr"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599" y="274638"/>
            <a:ext cx="8026399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pPr>
                <a:defRPr/>
              </a:pPr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pPr>
                <a:defRPr/>
              </a:pPr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963083" y="4406901"/>
            <a:ext cx="10363199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963083" y="2906713"/>
            <a:ext cx="10363199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pPr>
                <a:defRPr/>
              </a:pPr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1583497" y="1600201"/>
            <a:ext cx="4704522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576053" y="1600201"/>
            <a:ext cx="5006346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pPr>
                <a:defRPr/>
              </a:pPr>
              <a:t>07.11.2023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1583497" y="1535113"/>
            <a:ext cx="47045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1583497" y="2174874"/>
            <a:ext cx="47045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480042" y="1535113"/>
            <a:ext cx="510235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480042" y="2174874"/>
            <a:ext cx="510235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pPr>
                <a:defRPr/>
              </a:pPr>
              <a:t>07.11.2023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pPr>
                <a:defRPr/>
              </a:pPr>
              <a:t>07.11.2023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pPr>
                <a:defRPr/>
              </a:pPr>
              <a:t>07.11.2023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583497" y="273049"/>
            <a:ext cx="355239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327913" y="273050"/>
            <a:ext cx="625448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583497" y="1435101"/>
            <a:ext cx="3552394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pPr>
                <a:defRPr/>
              </a:pPr>
              <a:t>07.11.2023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583497" y="4800600"/>
            <a:ext cx="998510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583497" y="612774"/>
            <a:ext cx="9985109" cy="41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583497" y="5367337"/>
            <a:ext cx="998510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pPr>
                <a:defRPr/>
              </a:pPr>
              <a:t>07.11.2023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1583497" y="1600201"/>
            <a:ext cx="9998901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6" name="Shape 1058"/>
          <p:cNvSpPr>
            <a:spLocks noGrp="1" noChangeArrowheads="1"/>
          </p:cNvSpPr>
          <p:nvPr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6343" y="6641"/>
                </a:moveTo>
                <a:lnTo>
                  <a:pt x="6343" y="6641"/>
                </a:lnTo>
                <a:cubicBezTo>
                  <a:pt x="7781" y="2374"/>
                  <a:pt x="8594" y="0"/>
                  <a:pt x="8594" y="0"/>
                </a:cubicBezTo>
                <a:lnTo>
                  <a:pt x="0" y="0"/>
                </a:lnTo>
                <a:lnTo>
                  <a:pt x="0" y="43200"/>
                </a:lnTo>
                <a:lnTo>
                  <a:pt x="43200" y="43200"/>
                </a:lnTo>
                <a:lnTo>
                  <a:pt x="43200" y="37760"/>
                </a:lnTo>
                <a:lnTo>
                  <a:pt x="43200" y="37760"/>
                </a:lnTo>
                <a:cubicBezTo>
                  <a:pt x="43200" y="37760"/>
                  <a:pt x="34824" y="39282"/>
                  <a:pt x="21228" y="41101"/>
                </a:cubicBezTo>
                <a:lnTo>
                  <a:pt x="21228" y="41101"/>
                </a:lnTo>
                <a:cubicBezTo>
                  <a:pt x="3446" y="43478"/>
                  <a:pt x="-5241" y="41016"/>
                  <a:pt x="6343" y="6641"/>
                </a:cubicBezTo>
                <a:close/>
              </a:path>
            </a:pathLst>
          </a:custGeom>
          <a:solidFill>
            <a:schemeClr val="accent1"/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7" name="Shape 1059"/>
          <p:cNvSpPr>
            <a:spLocks noGrp="1" noChangeArrowheads="1"/>
          </p:cNvSpPr>
          <p:nvPr userDrawn="1"/>
        </p:nvSpPr>
        <p:spPr bwMode="auto">
          <a:xfrm>
            <a:off x="0" y="0"/>
            <a:ext cx="12191999" cy="6858000"/>
          </a:xfrm>
        </p:spPr>
      </p:sp>
      <p:sp>
        <p:nvSpPr>
          <p:cNvPr id="48" name="Shape 1060"/>
          <p:cNvSpPr>
            <a:spLocks noGrp="1" noChangeArrowheads="1"/>
          </p:cNvSpPr>
          <p:nvPr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2361" y="36777"/>
                </a:moveTo>
                <a:lnTo>
                  <a:pt x="22361" y="36777"/>
                </a:lnTo>
                <a:cubicBezTo>
                  <a:pt x="5219" y="39070"/>
                  <a:pt x="-2372" y="36412"/>
                  <a:pt x="7775" y="6299"/>
                </a:cubicBezTo>
                <a:lnTo>
                  <a:pt x="7775" y="6299"/>
                </a:lnTo>
                <a:cubicBezTo>
                  <a:pt x="9119" y="2311"/>
                  <a:pt x="9892" y="58"/>
                  <a:pt x="9911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3612"/>
                </a:lnTo>
                <a:lnTo>
                  <a:pt x="43200" y="33612"/>
                </a:lnTo>
                <a:cubicBezTo>
                  <a:pt x="43110" y="33630"/>
                  <a:pt x="35168" y="35065"/>
                  <a:pt x="22361" y="36777"/>
                </a:cubicBezTo>
                <a:close/>
              </a:path>
            </a:pathLst>
          </a:custGeom>
          <a:solidFill>
            <a:schemeClr val="accent1">
              <a:alpha val="9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9" name="Shape 1061"/>
          <p:cNvSpPr>
            <a:spLocks noGrp="1" noChangeArrowheads="1"/>
          </p:cNvSpPr>
          <p:nvPr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2276" y="37156"/>
                </a:moveTo>
                <a:lnTo>
                  <a:pt x="22276" y="37156"/>
                </a:lnTo>
                <a:cubicBezTo>
                  <a:pt x="5093" y="39454"/>
                  <a:pt x="-2596" y="36819"/>
                  <a:pt x="7680" y="6325"/>
                </a:cubicBezTo>
                <a:lnTo>
                  <a:pt x="7680" y="6325"/>
                </a:lnTo>
                <a:cubicBezTo>
                  <a:pt x="9010" y="2380"/>
                  <a:pt x="9781" y="117"/>
                  <a:pt x="9819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3980"/>
                </a:lnTo>
                <a:lnTo>
                  <a:pt x="43200" y="33980"/>
                </a:lnTo>
                <a:cubicBezTo>
                  <a:pt x="43020" y="34016"/>
                  <a:pt x="35046" y="35449"/>
                  <a:pt x="22276" y="37156"/>
                </a:cubicBezTo>
                <a:close/>
              </a:path>
            </a:pathLst>
          </a:custGeom>
          <a:solidFill>
            <a:schemeClr val="accent1">
              <a:alpha val="18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0" name="Shape 1062"/>
          <p:cNvSpPr>
            <a:spLocks noGrp="1" noChangeArrowheads="1"/>
          </p:cNvSpPr>
          <p:nvPr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2192" y="37535"/>
                </a:moveTo>
                <a:lnTo>
                  <a:pt x="22192" y="37535"/>
                </a:lnTo>
                <a:cubicBezTo>
                  <a:pt x="4968" y="39839"/>
                  <a:pt x="-2820" y="37226"/>
                  <a:pt x="7585" y="6350"/>
                </a:cubicBezTo>
                <a:lnTo>
                  <a:pt x="7585" y="6350"/>
                </a:lnTo>
                <a:cubicBezTo>
                  <a:pt x="8900" y="2448"/>
                  <a:pt x="9670" y="176"/>
                  <a:pt x="9726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4348"/>
                </a:lnTo>
                <a:lnTo>
                  <a:pt x="43200" y="34348"/>
                </a:lnTo>
                <a:cubicBezTo>
                  <a:pt x="42885" y="34402"/>
                  <a:pt x="34924" y="35833"/>
                  <a:pt x="22192" y="37535"/>
                </a:cubicBezTo>
                <a:close/>
              </a:path>
            </a:pathLst>
          </a:custGeom>
          <a:solidFill>
            <a:schemeClr val="accent1">
              <a:alpha val="26998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1" name="Shape 1063"/>
          <p:cNvSpPr>
            <a:spLocks noGrp="1" noChangeArrowheads="1"/>
          </p:cNvSpPr>
          <p:nvPr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2107" y="37914"/>
                </a:moveTo>
                <a:lnTo>
                  <a:pt x="22107" y="37914"/>
                </a:lnTo>
                <a:cubicBezTo>
                  <a:pt x="4842" y="40223"/>
                  <a:pt x="-3044" y="37634"/>
                  <a:pt x="7490" y="6376"/>
                </a:cubicBezTo>
                <a:lnTo>
                  <a:pt x="7490" y="6376"/>
                </a:lnTo>
                <a:cubicBezTo>
                  <a:pt x="8790" y="2517"/>
                  <a:pt x="9559" y="235"/>
                  <a:pt x="9634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4717"/>
                </a:lnTo>
                <a:lnTo>
                  <a:pt x="43200" y="34717"/>
                </a:lnTo>
                <a:cubicBezTo>
                  <a:pt x="42795" y="34789"/>
                  <a:pt x="34802" y="36217"/>
                  <a:pt x="22107" y="37914"/>
                </a:cubicBezTo>
                <a:close/>
              </a:path>
            </a:pathLst>
          </a:custGeom>
          <a:solidFill>
            <a:schemeClr val="accent1">
              <a:alpha val="36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2" name="Shape 1064"/>
          <p:cNvSpPr>
            <a:spLocks noGrp="1" noChangeArrowheads="1"/>
          </p:cNvSpPr>
          <p:nvPr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2022" y="38293"/>
                </a:moveTo>
                <a:lnTo>
                  <a:pt x="22022" y="38293"/>
                </a:lnTo>
                <a:cubicBezTo>
                  <a:pt x="4717" y="40608"/>
                  <a:pt x="-3267" y="38041"/>
                  <a:pt x="7394" y="6401"/>
                </a:cubicBezTo>
                <a:lnTo>
                  <a:pt x="7394" y="6401"/>
                </a:lnTo>
                <a:cubicBezTo>
                  <a:pt x="8680" y="2586"/>
                  <a:pt x="9448" y="293"/>
                  <a:pt x="9542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5085"/>
                </a:lnTo>
                <a:lnTo>
                  <a:pt x="43200" y="35085"/>
                </a:lnTo>
                <a:cubicBezTo>
                  <a:pt x="42705" y="35175"/>
                  <a:pt x="34680" y="36601"/>
                  <a:pt x="22022" y="38293"/>
                </a:cubicBezTo>
                <a:close/>
              </a:path>
            </a:pathLst>
          </a:custGeom>
          <a:solidFill>
            <a:schemeClr val="accent1">
              <a:alpha val="4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3" name="Shape 1065"/>
          <p:cNvSpPr>
            <a:spLocks noGrp="1" noChangeArrowheads="1"/>
          </p:cNvSpPr>
          <p:nvPr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937" y="38673"/>
                </a:moveTo>
                <a:lnTo>
                  <a:pt x="21937" y="38673"/>
                </a:lnTo>
                <a:cubicBezTo>
                  <a:pt x="4591" y="40992"/>
                  <a:pt x="-3491" y="38448"/>
                  <a:pt x="7299" y="6427"/>
                </a:cubicBezTo>
                <a:lnTo>
                  <a:pt x="7299" y="6427"/>
                </a:lnTo>
                <a:cubicBezTo>
                  <a:pt x="8570" y="2655"/>
                  <a:pt x="9336" y="352"/>
                  <a:pt x="9449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5453"/>
                </a:lnTo>
                <a:lnTo>
                  <a:pt x="43200" y="35453"/>
                </a:lnTo>
                <a:cubicBezTo>
                  <a:pt x="42570" y="35561"/>
                  <a:pt x="34558" y="36985"/>
                  <a:pt x="21937" y="38673"/>
                </a:cubicBezTo>
                <a:close/>
              </a:path>
            </a:pathLst>
          </a:custGeom>
          <a:solidFill>
            <a:schemeClr val="accent1">
              <a:alpha val="5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4" name="Shape 1066"/>
          <p:cNvSpPr>
            <a:spLocks noGrp="1" noChangeArrowheads="1"/>
          </p:cNvSpPr>
          <p:nvPr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853" y="39052"/>
                </a:moveTo>
                <a:lnTo>
                  <a:pt x="21853" y="39052"/>
                </a:lnTo>
                <a:cubicBezTo>
                  <a:pt x="4466" y="41377"/>
                  <a:pt x="-3715" y="38855"/>
                  <a:pt x="7204" y="6453"/>
                </a:cubicBezTo>
                <a:lnTo>
                  <a:pt x="7204" y="6453"/>
                </a:lnTo>
                <a:cubicBezTo>
                  <a:pt x="8461" y="2724"/>
                  <a:pt x="9225" y="411"/>
                  <a:pt x="9357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5822"/>
                </a:lnTo>
                <a:lnTo>
                  <a:pt x="43200" y="35822"/>
                </a:lnTo>
                <a:cubicBezTo>
                  <a:pt x="42480" y="35948"/>
                  <a:pt x="34436" y="37369"/>
                  <a:pt x="21853" y="39052"/>
                </a:cubicBezTo>
                <a:close/>
              </a:path>
            </a:pathLst>
          </a:custGeom>
          <a:solidFill>
            <a:schemeClr val="accent1">
              <a:alpha val="63999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5" name="Shape 1067"/>
          <p:cNvSpPr>
            <a:spLocks noGrp="1" noChangeArrowheads="1"/>
          </p:cNvSpPr>
          <p:nvPr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768" y="39431"/>
                </a:moveTo>
                <a:lnTo>
                  <a:pt x="21768" y="39431"/>
                </a:lnTo>
                <a:cubicBezTo>
                  <a:pt x="4340" y="41761"/>
                  <a:pt x="-3939" y="39262"/>
                  <a:pt x="7109" y="6478"/>
                </a:cubicBezTo>
                <a:lnTo>
                  <a:pt x="7109" y="6478"/>
                </a:lnTo>
                <a:cubicBezTo>
                  <a:pt x="8351" y="2792"/>
                  <a:pt x="9114" y="470"/>
                  <a:pt x="9265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6190"/>
                </a:lnTo>
                <a:lnTo>
                  <a:pt x="43200" y="36190"/>
                </a:lnTo>
                <a:cubicBezTo>
                  <a:pt x="42390" y="36334"/>
                  <a:pt x="34314" y="37753"/>
                  <a:pt x="21768" y="39431"/>
                </a:cubicBezTo>
                <a:close/>
              </a:path>
            </a:pathLst>
          </a:custGeom>
          <a:solidFill>
            <a:schemeClr val="accent1">
              <a:alpha val="73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6" name="Shape 1068"/>
          <p:cNvSpPr>
            <a:spLocks noGrp="1" noChangeArrowheads="1"/>
          </p:cNvSpPr>
          <p:nvPr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83" y="39810"/>
                </a:moveTo>
                <a:lnTo>
                  <a:pt x="21683" y="39810"/>
                </a:lnTo>
                <a:cubicBezTo>
                  <a:pt x="4214" y="42146"/>
                  <a:pt x="-4163" y="39669"/>
                  <a:pt x="7014" y="6504"/>
                </a:cubicBezTo>
                <a:lnTo>
                  <a:pt x="7014" y="6504"/>
                </a:lnTo>
                <a:cubicBezTo>
                  <a:pt x="8241" y="2861"/>
                  <a:pt x="9003" y="528"/>
                  <a:pt x="9172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6558"/>
                </a:lnTo>
                <a:lnTo>
                  <a:pt x="43200" y="36558"/>
                </a:lnTo>
                <a:cubicBezTo>
                  <a:pt x="42300" y="36720"/>
                  <a:pt x="34192" y="38137"/>
                  <a:pt x="21683" y="39810"/>
                </a:cubicBezTo>
                <a:close/>
              </a:path>
            </a:pathLst>
          </a:custGeom>
          <a:solidFill>
            <a:schemeClr val="accent1">
              <a:alpha val="82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7" name="Shape 1069"/>
          <p:cNvSpPr>
            <a:spLocks noGrp="1" noChangeArrowheads="1"/>
          </p:cNvSpPr>
          <p:nvPr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599" y="40189"/>
                </a:moveTo>
                <a:lnTo>
                  <a:pt x="21599" y="40189"/>
                </a:lnTo>
                <a:cubicBezTo>
                  <a:pt x="4089" y="42530"/>
                  <a:pt x="-4386" y="40077"/>
                  <a:pt x="6918" y="6529"/>
                </a:cubicBezTo>
                <a:lnTo>
                  <a:pt x="6918" y="6529"/>
                </a:lnTo>
                <a:cubicBezTo>
                  <a:pt x="8131" y="2930"/>
                  <a:pt x="8892" y="587"/>
                  <a:pt x="9080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6926"/>
                </a:lnTo>
                <a:lnTo>
                  <a:pt x="43200" y="36926"/>
                </a:lnTo>
                <a:cubicBezTo>
                  <a:pt x="42165" y="37107"/>
                  <a:pt x="34070" y="38521"/>
                  <a:pt x="21599" y="40189"/>
                </a:cubicBezTo>
                <a:close/>
              </a:path>
            </a:pathLst>
          </a:custGeom>
          <a:solidFill>
            <a:schemeClr val="accent1">
              <a:alpha val="91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8" name="Shape 1070"/>
          <p:cNvSpPr>
            <a:spLocks noGrp="1" noChangeArrowheads="1"/>
          </p:cNvSpPr>
          <p:nvPr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514" y="40568"/>
                </a:moveTo>
                <a:lnTo>
                  <a:pt x="21514" y="40568"/>
                </a:lnTo>
                <a:cubicBezTo>
                  <a:pt x="3963" y="42915"/>
                  <a:pt x="-4610" y="40484"/>
                  <a:pt x="6823" y="6555"/>
                </a:cubicBezTo>
                <a:lnTo>
                  <a:pt x="6823" y="6555"/>
                </a:lnTo>
                <a:cubicBezTo>
                  <a:pt x="8022" y="2999"/>
                  <a:pt x="8781" y="646"/>
                  <a:pt x="8988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7295"/>
                </a:lnTo>
                <a:lnTo>
                  <a:pt x="43200" y="37295"/>
                </a:lnTo>
                <a:cubicBezTo>
                  <a:pt x="42075" y="37493"/>
                  <a:pt x="33948" y="38905"/>
                  <a:pt x="21514" y="40568"/>
                </a:cubicBezTo>
                <a:close/>
              </a:path>
            </a:pathLst>
          </a:custGeom>
          <a:solidFill>
            <a:schemeClr val="accent1"/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583497" y="274638"/>
            <a:ext cx="99989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9264351" y="6356350"/>
            <a:ext cx="23180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	</a:t>
            </a:r>
            <a:fld id="{F8E3F0E9-0FC2-4DDE-87CF-3BA6A04EA4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1619018" y="6356350"/>
            <a:ext cx="2844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EB4D43-F783-4E09-8208-6AA351DBC29B}" type="datetimeFigureOut">
              <a:rPr lang="ru-RU"/>
              <a:pPr>
                <a:defRPr/>
              </a:pPr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5125706" y="6356350"/>
            <a:ext cx="35625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>
        <a:spcBef>
          <a:spcPts val="0"/>
        </a:spcBef>
        <a:buNone/>
        <a:defRPr sz="44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599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rus.1sept.ru/article.php?ID=200702009&amp;ysclid=ll9h7gchf6674614428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Работа над грамматическими и речевыми ошибками при подготовке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 сочинению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3054096" y="3849624"/>
            <a:ext cx="8534399" cy="1752599"/>
          </a:xfrm>
        </p:spPr>
        <p:txBody>
          <a:bodyPr>
            <a:normAutofit fontScale="92500" lnSpcReduction="10000"/>
          </a:bodyPr>
          <a:lstStyle/>
          <a:p>
            <a:pPr algn="r">
              <a:defRPr/>
            </a:pPr>
            <a:r>
              <a:rPr lang="ru-RU" dirty="0" smtClean="0"/>
              <a:t>Рогалева Ирина Евгеньевна, учитель русского языка и литературы</a:t>
            </a:r>
          </a:p>
          <a:p>
            <a:pPr algn="r">
              <a:defRPr/>
            </a:pPr>
            <a:r>
              <a:rPr lang="ru-RU" dirty="0" smtClean="0"/>
              <a:t>МБОУ ВМО «Майская средняя школа имени А.К.Панкратова»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71500582" name="Заголовок 1"/>
          <p:cNvSpPr>
            <a:spLocks noGrp="1"/>
          </p:cNvSpPr>
          <p:nvPr>
            <p:ph type="title"/>
          </p:nvPr>
        </p:nvSpPr>
        <p:spPr bwMode="auto">
          <a:xfrm>
            <a:off x="573846" y="179387"/>
            <a:ext cx="10914277" cy="2582861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 algn="just">
              <a:defRPr/>
            </a:pPr>
            <a:r>
              <a:rPr sz="36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Речевые ошибки</a:t>
            </a:r>
            <a:r>
              <a:rPr sz="36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– это ошибки использовании языковых единиц, чаще всего в употреблении слова. </a:t>
            </a:r>
            <a:endParaRPr sz="3600"/>
          </a:p>
        </p:txBody>
      </p:sp>
      <p:sp>
        <p:nvSpPr>
          <p:cNvPr id="1267630442" name="Объект 2"/>
          <p:cNvSpPr>
            <a:spLocks noGrp="1"/>
          </p:cNvSpPr>
          <p:nvPr>
            <p:ph idx="1"/>
          </p:nvPr>
        </p:nvSpPr>
        <p:spPr bwMode="auto">
          <a:xfrm>
            <a:off x="867749" y="2990849"/>
            <a:ext cx="10952772" cy="3078161"/>
          </a:xfrm>
        </p:spPr>
        <p:txBody>
          <a:bodyPr/>
          <a:lstStyle/>
          <a:p>
            <a:pPr marL="0" indent="0">
              <a:buFont typeface="Arial"/>
              <a:buNone/>
              <a:defRPr/>
            </a:pPr>
            <a:r>
              <a:rPr lang="ru-RU" sz="32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 преимуществу это нарушения лексических норм. </a:t>
            </a:r>
            <a:endParaRPr lang="ru-RU" sz="3200" b="0" i="0" u="none" strike="noStrike" cap="none" spc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lang="ru-RU" sz="32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Речевую ошибку можно заметить только в контексте.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35674755" name="Заголовок 1"/>
          <p:cNvSpPr>
            <a:spLocks noGrp="1"/>
          </p:cNvSpPr>
          <p:nvPr>
            <p:ph type="title"/>
          </p:nvPr>
        </p:nvSpPr>
        <p:spPr bwMode="auto">
          <a:xfrm>
            <a:off x="405301" y="274636"/>
            <a:ext cx="11381397" cy="114300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/>
          </a:bodyPr>
          <a:lstStyle/>
          <a:p>
            <a:pPr algn="ctr">
              <a:defRPr/>
            </a:pPr>
            <a:r>
              <a:rPr lang="ru-RU" sz="4400" b="1" i="0" u="none" strike="noStrike" cap="none" spc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Перечень речевых ошибок </a:t>
            </a:r>
            <a:br>
              <a:rPr lang="ru-RU" sz="4400" b="1" i="0" u="none" strike="noStrike" cap="none" spc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4400" b="1" i="0" u="none" strike="noStrike" cap="none" spc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для экспертов ЕГЭ</a:t>
            </a:r>
            <a:endParaRPr sz="4400"/>
          </a:p>
          <a:p>
            <a:pPr>
              <a:defRPr/>
            </a:pPr>
            <a:endParaRPr/>
          </a:p>
        </p:txBody>
      </p:sp>
      <p:graphicFrame>
        <p:nvGraphicFramePr>
          <p:cNvPr id="1982275109" name="Содержимое 1982275108"/>
          <p:cNvGraphicFramePr>
            <a:graphicFrameLocks noGrp="1"/>
          </p:cNvGraphicFramePr>
          <p:nvPr>
            <p:ph idx="1"/>
          </p:nvPr>
        </p:nvGraphicFramePr>
        <p:xfrm>
          <a:off x="448650" y="1276350"/>
          <a:ext cx="11038497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1083"/>
                <a:gridCol w="6567414"/>
              </a:tblGrid>
              <a:tr h="36576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2400"/>
                        <a:t>Речевая ошибка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2400"/>
                        <a:t>Примеры из сочинений учащихся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употребление слова или фразеологизма в несвойственном им значении</a:t>
                      </a:r>
                      <a:endParaRPr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Обломов был ужасно ленив, за него с детства все и всегда делали его </a:t>
                      </a:r>
                      <a:r>
                        <a:rPr sz="2400" b="0" i="1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придворные</a:t>
                      </a:r>
                      <a:r>
                        <a:rPr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sz="2400" b="0" i="0" u="none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defRPr/>
                      </a:pPr>
                      <a:r>
                        <a:rPr sz="2400" b="0" i="0" u="none">
                          <a:solidFill>
                            <a:srgbClr val="000000"/>
                          </a:solidFill>
                          <a:latin typeface="Times New Roman"/>
                          <a:ea typeface="Liberation Sans"/>
                          <a:cs typeface="Times New Roman"/>
                        </a:rPr>
                        <a:t>Хлестаков </a:t>
                      </a:r>
                      <a:r>
                        <a:rPr sz="2400" b="0" i="1" u="none">
                          <a:solidFill>
                            <a:srgbClr val="000000"/>
                          </a:solidFill>
                          <a:latin typeface="Times New Roman"/>
                          <a:ea typeface="Liberation Sans"/>
                          <a:cs typeface="Times New Roman"/>
                        </a:rPr>
                        <a:t>мечет бисер перед свиньями</a:t>
                      </a:r>
                      <a:r>
                        <a:rPr sz="2400" b="0" i="0" u="none">
                          <a:solidFill>
                            <a:srgbClr val="000000"/>
                          </a:solidFill>
                          <a:latin typeface="Times New Roman"/>
                          <a:ea typeface="Liberation Sans"/>
                          <a:cs typeface="Times New Roman"/>
                        </a:rPr>
                        <a:t>, а ему все верят. (</a:t>
                      </a:r>
                      <a:r>
                        <a:rPr sz="2400" b="0" i="1" u="none">
                          <a:solidFill>
                            <a:srgbClr val="000000"/>
                          </a:solidFill>
                          <a:latin typeface="Times New Roman"/>
                          <a:ea typeface="Liberation Sans"/>
                          <a:cs typeface="Times New Roman"/>
                        </a:rPr>
                        <a:t>пускает пыль в глаза</a:t>
                      </a:r>
                      <a:r>
                        <a:rPr sz="2400" b="0" i="0" u="none">
                          <a:solidFill>
                            <a:srgbClr val="000000"/>
                          </a:solidFill>
                          <a:latin typeface="Times New Roman"/>
                          <a:ea typeface="Liberation Sans"/>
                          <a:cs typeface="Times New Roman"/>
                        </a:rPr>
                        <a:t>)</a:t>
                      </a:r>
                      <a:endParaRPr sz="2400" i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смешение паронимов (неразличение оттенков значения, вносимых в слово приставкой и суффиксом)</a:t>
                      </a:r>
                      <a:endParaRPr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Девушка всю жизнь находится в душевном (вместо «духовном») путешествии.</a:t>
                      </a:r>
                    </a:p>
                    <a:p>
                      <a:pPr>
                        <a:defRPr/>
                      </a:pPr>
                      <a:r>
                        <a:rPr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Это был невинный (вместо «невиновный») человек.</a:t>
                      </a:r>
                      <a:endParaRPr sz="240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употребление лексики, не соответствующей эпохе анализируемого художественного произведения</a:t>
                      </a:r>
                      <a:endParaRPr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Обломов не имеет даже хобби;</a:t>
                      </a:r>
                      <a:endParaRPr sz="2400"/>
                    </a:p>
                    <a:p>
                      <a:pPr>
                        <a:defRPr/>
                      </a:pPr>
                      <a:r>
                        <a:rPr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Штольц вышел в отставку и занялся бизнесом</a:t>
                      </a:r>
                      <a:endParaRPr sz="240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603446783" name="Содержимое 603446782"/>
          <p:cNvGraphicFramePr>
            <a:graphicFrameLocks noGrp="1"/>
          </p:cNvGraphicFramePr>
          <p:nvPr>
            <p:ph idx="1"/>
          </p:nvPr>
        </p:nvGraphicFramePr>
        <p:xfrm>
          <a:off x="274448" y="209550"/>
          <a:ext cx="11391475" cy="6358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0611"/>
                <a:gridCol w="5780864"/>
              </a:tblGrid>
              <a:tr h="38054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2400"/>
                        <a:t>Речевая ошибка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2400"/>
                        <a:t>Примеры из сочинений учащихся</a:t>
                      </a:r>
                    </a:p>
                  </a:txBody>
                  <a:tcPr/>
                </a:tc>
              </a:tr>
              <a:tr h="398624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2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нарушение лексической сочетаемости</a:t>
                      </a:r>
                      <a:endParaRPr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2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Этот поступок сыграл важное значение в жизни героя.</a:t>
                      </a:r>
                    </a:p>
                    <a:p>
                      <a:pPr algn="l">
                        <a:defRPr/>
                      </a:pPr>
                      <a:r>
                        <a:rPr sz="2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Ему было все равно на отца, брата и товарищей.</a:t>
                      </a:r>
                    </a:p>
                    <a:p>
                      <a:pPr algn="l">
                        <a:defRPr/>
                      </a:pPr>
                      <a:endParaRPr sz="2200"/>
                    </a:p>
                  </a:txBody>
                  <a:tcPr/>
                </a:tc>
              </a:tr>
              <a:tr h="1268139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2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неправильное употребление фразеологизмов</a:t>
                      </a:r>
                      <a:endParaRPr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2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Ему </a:t>
                      </a:r>
                      <a:r>
                        <a:rPr sz="2200" b="0" i="1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обернулась</a:t>
                      </a:r>
                      <a:r>
                        <a:rPr sz="2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удача…</a:t>
                      </a:r>
                      <a:endParaRPr sz="2200"/>
                    </a:p>
                    <a:p>
                      <a:pPr algn="l">
                        <a:defRPr/>
                      </a:pPr>
                      <a:r>
                        <a:rPr sz="2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</a:t>
                      </a:r>
                      <a:r>
                        <a:rPr sz="2200" b="0" i="1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отпуская</a:t>
                      </a:r>
                      <a:r>
                        <a:rPr sz="2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рук…</a:t>
                      </a:r>
                      <a:endParaRPr sz="2200"/>
                    </a:p>
                  </a:txBody>
                  <a:tcPr/>
                </a:tc>
              </a:tr>
              <a:tr h="1248058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2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неоправданное употребление диалектных, жаргонных, профессиональных, просторечных и иных слов, выходящих за пределы литературного языка</a:t>
                      </a:r>
                      <a:endParaRPr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2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Таким людям всегда удаётся </a:t>
                      </a:r>
                      <a:r>
                        <a:rPr sz="2200" b="0" i="1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объегорить</a:t>
                      </a:r>
                      <a:r>
                        <a:rPr sz="2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других. </a:t>
                      </a:r>
                    </a:p>
                    <a:p>
                      <a:pPr algn="l">
                        <a:defRPr/>
                      </a:pPr>
                      <a:r>
                        <a:rPr sz="2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 Кити было два </a:t>
                      </a:r>
                      <a:r>
                        <a:rPr sz="2200" b="0" i="1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ухажёра</a:t>
                      </a:r>
                      <a:r>
                        <a:rPr sz="2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Левин и Вронский.</a:t>
                      </a:r>
                      <a:endParaRPr sz="2200"/>
                    </a:p>
                  </a:txBody>
                  <a:tcPr/>
                </a:tc>
              </a:tr>
              <a:tr h="1248058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2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неоправданное повторение слова, к которому экзаменуемый не смог подобрать существующую в языке эквивалентную замену</a:t>
                      </a:r>
                      <a:endParaRPr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2200" b="0" i="1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Герой</a:t>
                      </a:r>
                      <a:r>
                        <a:rPr sz="2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рассказа не задумывается над своим поступком. </a:t>
                      </a:r>
                      <a:r>
                        <a:rPr sz="2200" b="0" i="1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Герой</a:t>
                      </a:r>
                      <a:r>
                        <a:rPr sz="2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даже не понимает всей глубины содеянного.</a:t>
                      </a:r>
                    </a:p>
                    <a:p>
                      <a:pPr algn="l">
                        <a:defRPr/>
                      </a:pPr>
                      <a:r>
                        <a:rPr sz="2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Тема путешествия – одна из интересных тем.</a:t>
                      </a:r>
                      <a:endParaRPr sz="220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608578411" name="Содержимое 1608578410"/>
          <p:cNvGraphicFramePr>
            <a:graphicFrameLocks noGrp="1"/>
          </p:cNvGraphicFramePr>
          <p:nvPr>
            <p:ph idx="1"/>
          </p:nvPr>
        </p:nvGraphicFramePr>
        <p:xfrm>
          <a:off x="260561" y="148250"/>
          <a:ext cx="11391475" cy="6416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0611"/>
                <a:gridCol w="5780864"/>
              </a:tblGrid>
              <a:tr h="38054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2400"/>
                        <a:t>Речевая ошибка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2400"/>
                        <a:t>Примеры из сочинений учащихся</a:t>
                      </a:r>
                    </a:p>
                  </a:txBody>
                  <a:tcPr/>
                </a:tc>
              </a:tr>
              <a:tr h="39862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2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употребление однокоренных слов в близком контексте (тавтология)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2200">
                          <a:latin typeface="Times New Roman"/>
                          <a:cs typeface="Times New Roman"/>
                        </a:rPr>
                        <a:t>в рассказе рассказывается</a:t>
                      </a:r>
                    </a:p>
                  </a:txBody>
                  <a:tcPr/>
                </a:tc>
              </a:tr>
              <a:tr h="1268139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2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речевая избыточность, или многословие (употребление лишних слов, слов-паразитов, плеоназм) 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2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писатель </a:t>
                      </a:r>
                      <a:r>
                        <a:rPr sz="2200" b="0" i="1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как бы</a:t>
                      </a:r>
                      <a:r>
                        <a:rPr sz="2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считает иначе; </a:t>
                      </a:r>
                      <a:r>
                        <a:rPr sz="2200" b="0" i="1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молодой</a:t>
                      </a:r>
                      <a:r>
                        <a:rPr sz="2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юноша;  </a:t>
                      </a:r>
                      <a:r>
                        <a:rPr sz="2200" b="0" i="1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очень</a:t>
                      </a:r>
                      <a:r>
                        <a:rPr sz="2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прекрасный; </a:t>
                      </a:r>
                      <a:r>
                        <a:rPr sz="2200" b="0" i="1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заново </a:t>
                      </a:r>
                      <a:r>
                        <a:rPr sz="2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перевоспитывать 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124805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2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речевая недостаточность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2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Даже взять войну на Кавказе.</a:t>
                      </a:r>
                      <a:endParaRPr sz="2200" b="0" i="0" u="none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defRPr/>
                      </a:pPr>
                      <a:r>
                        <a:rPr sz="2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 были удивлены, что она пришла, так еще и с сыном.</a:t>
                      </a:r>
                      <a:endParaRPr sz="2200" b="0" i="0" u="none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defRPr/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124805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2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устранённая контекстом двусмысленность (употребление местоимений, многозначных слов, омонимов)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2200">
                          <a:latin typeface="Times New Roman"/>
                          <a:cs typeface="Times New Roman"/>
                        </a:rPr>
                        <a:t>Адрей Соколов решил усыновить мальчика. Он был очень рад.</a:t>
                      </a:r>
                    </a:p>
                    <a:p>
                      <a:pPr>
                        <a:defRPr/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124805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2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неуместное употребление эмоционально-окрашенных слов 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2200">
                          <a:latin typeface="Times New Roman"/>
                          <a:cs typeface="Times New Roman"/>
                        </a:rPr>
                        <a:t>От души хочется сказать писателю браво!</a:t>
                      </a:r>
                    </a:p>
                    <a:p>
                      <a:pPr>
                        <a:defRPr/>
                      </a:pPr>
                      <a:r>
                        <a:rPr sz="2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Тарас Бульба из казака превратился в безжалостного монстра.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813044408" name="Содержимое 1813044407"/>
          <p:cNvGraphicFramePr>
            <a:graphicFrameLocks noGrp="1"/>
          </p:cNvGraphicFramePr>
          <p:nvPr>
            <p:ph idx="1"/>
          </p:nvPr>
        </p:nvGraphicFramePr>
        <p:xfrm>
          <a:off x="260561" y="148250"/>
          <a:ext cx="11586337" cy="6586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000"/>
                <a:gridCol w="6726337"/>
              </a:tblGrid>
              <a:tr h="43923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2400"/>
                        <a:t>Речевая ошибка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2400"/>
                        <a:t>Примеры из сочинений учащихся</a:t>
                      </a:r>
                    </a:p>
                  </a:txBody>
                  <a:tcPr/>
                </a:tc>
              </a:tr>
              <a:tr h="114676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8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неуместное употребление изобразительно-выразительных средств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800">
                          <a:latin typeface="Times New Roman"/>
                          <a:cs typeface="Times New Roman"/>
                        </a:rPr>
                        <a:t>В этой кладези мудрых мыслей я нахожу что-то полезное для себя.</a:t>
                      </a:r>
                    </a:p>
                    <a:p>
                      <a:pPr>
                        <a:defRPr/>
                      </a:pPr>
                      <a:r>
                        <a:rPr sz="1800">
                          <a:latin typeface="Times New Roman"/>
                          <a:cs typeface="Times New Roman"/>
                        </a:rPr>
                        <a:t>Моя измученная душа требует словесного насыщения, поэтому я беру в руки книгу.</a:t>
                      </a:r>
                    </a:p>
                  </a:txBody>
                  <a:tcPr/>
                </a:tc>
              </a:tr>
              <a:tr h="1065436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8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неуместное употребление слов и конструкций с ярко выраженными признаками официально-делового стиля (канцеляризм, речевой штамп)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8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приобретя новую шинель, Акакий Акакиевич вливается в коллектив;</a:t>
                      </a:r>
                      <a:endParaRPr sz="1800" b="0" i="0" u="none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defRPr/>
                      </a:pPr>
                      <a:r>
                        <a:rPr lang="ru-RU" sz="1800" b="0" i="0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подводя итоги сказанному, можно сделать вывод;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defRPr/>
                      </a:pPr>
                      <a:r>
                        <a:rPr lang="ru-RU" sz="1800" b="0" i="0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делая вывод, могу сказать точно;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defRPr/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104891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8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неуместное употребление книжных слов и выражений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 b="0" i="0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Liberation Sans"/>
                          <a:cs typeface="Times New Roman"/>
                        </a:rPr>
                        <a:t>через весь роман </a:t>
                      </a:r>
                      <a:r>
                        <a:rPr lang="ru-RU" sz="1800" b="0" i="1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Liberation Sans"/>
                          <a:cs typeface="Times New Roman"/>
                        </a:rPr>
                        <a:t>красной нитью</a:t>
                      </a:r>
                      <a:r>
                        <a:rPr lang="ru-RU" sz="1800" b="0" i="0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Liberation Sans"/>
                          <a:cs typeface="Times New Roman"/>
                        </a:rPr>
                        <a:t> проходит тема одиночества человека в этом мире;</a:t>
                      </a:r>
                      <a:endParaRPr sz="1800" b="0" i="0" u="none" strike="noStrike" cap="none" spc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1379445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8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неуместное употребление заимствованных слов (в том числе варваризмов)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 b="0" i="0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Подобная </a:t>
                      </a:r>
                      <a:r>
                        <a:rPr lang="ru-RU" sz="1800" b="0" i="1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расстановка приоритетов</a:t>
                      </a:r>
                      <a:r>
                        <a:rPr lang="ru-RU" sz="1800" b="0" i="0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 воспитании девушки играет решающую роль в </a:t>
                      </a:r>
                      <a:r>
                        <a:rPr lang="ru-RU" sz="1800" b="0" i="1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формировании</a:t>
                      </a:r>
                      <a:r>
                        <a:rPr lang="ru-RU" sz="1800" b="0" i="0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ее дурных последствий.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defRPr/>
                      </a:pPr>
                      <a:r>
                        <a:rPr sz="1800">
                          <a:latin typeface="Times New Roman"/>
                          <a:cs typeface="Times New Roman"/>
                        </a:rPr>
                        <a:t>Мы понимаем, что теперь у героя всё </a:t>
                      </a:r>
                      <a:r>
                        <a:rPr sz="1800" i="1">
                          <a:latin typeface="Times New Roman"/>
                          <a:cs typeface="Times New Roman"/>
                        </a:rPr>
                        <a:t>ок</a:t>
                      </a:r>
                      <a:r>
                        <a:rPr sz="1800">
                          <a:latin typeface="Times New Roman"/>
                          <a:cs typeface="Times New Roman"/>
                        </a:rPr>
                        <a:t>.</a:t>
                      </a:r>
                    </a:p>
                  </a:txBody>
                  <a:tcPr/>
                </a:tc>
              </a:tr>
              <a:tr h="104891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8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неуместное употребление лексики разных исторических эпох (анахронизмов) 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800">
                          <a:latin typeface="Times New Roman"/>
                          <a:cs typeface="Times New Roman"/>
                        </a:rPr>
                        <a:t>Онегин был дворянин, а все дворяне были богачи и предприниматели. Он мог позволить себе купить путевку в любую страну и поехать отдыхать в Европу.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82148191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/>
              <a:t>В помощь учителю:</a:t>
            </a:r>
          </a:p>
        </p:txBody>
      </p:sp>
      <p:sp>
        <p:nvSpPr>
          <p:cNvPr id="1471209676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buFont typeface="Arial"/>
              <a:buNone/>
              <a:defRPr/>
            </a:pPr>
            <a:r>
              <a:rPr u="sng">
                <a:solidFill>
                  <a:schemeClr val="hlink"/>
                </a:solidFill>
                <a:hlinkClick r:id="rId2" tooltip="https://rus.1sept.ru/article.php?ID=200702009&amp;ysclid=ll9h7gchf6674614428"/>
              </a:rPr>
              <a:t>Руденко И. | Учимся говорить правильно. Исправляем речевые ошибки | Журнал «Русский язык» № 20/2007 (1sept.ru)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3497" y="274638"/>
            <a:ext cx="9998901" cy="6763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Для работы с учениками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39913" y="1023049"/>
            <a:ext cx="4704522" cy="639762"/>
          </a:xfrm>
        </p:spPr>
        <p:txBody>
          <a:bodyPr/>
          <a:lstStyle/>
          <a:p>
            <a:r>
              <a:rPr lang="ru-RU" dirty="0" smtClean="0"/>
              <a:t>Стр.1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6498330" y="1032193"/>
            <a:ext cx="5102357" cy="639762"/>
          </a:xfrm>
        </p:spPr>
        <p:txBody>
          <a:bodyPr/>
          <a:lstStyle/>
          <a:p>
            <a:r>
              <a:rPr lang="ru-RU" dirty="0" smtClean="0"/>
              <a:t>Стр.2</a:t>
            </a:r>
            <a:endParaRPr lang="ru-RU" dirty="0"/>
          </a:p>
        </p:txBody>
      </p:sp>
      <p:pic>
        <p:nvPicPr>
          <p:cNvPr id="11" name="Содержимое 10" descr="Ульяна 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818961" y="1233042"/>
            <a:ext cx="4706137" cy="5149469"/>
          </a:xfrm>
        </p:spPr>
      </p:pic>
      <p:pic>
        <p:nvPicPr>
          <p:cNvPr id="13" name="Содержимое 12" descr="Ульяна 2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487860" y="1188720"/>
            <a:ext cx="4568846" cy="5120639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70265" y="821881"/>
            <a:ext cx="4704522" cy="639762"/>
          </a:xfrm>
        </p:spPr>
        <p:txBody>
          <a:bodyPr/>
          <a:lstStyle/>
          <a:p>
            <a:r>
              <a:rPr lang="ru-RU" dirty="0" smtClean="0"/>
              <a:t>Стр. 1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43466" y="876745"/>
            <a:ext cx="5102357" cy="639762"/>
          </a:xfrm>
        </p:spPr>
        <p:txBody>
          <a:bodyPr/>
          <a:lstStyle/>
          <a:p>
            <a:r>
              <a:rPr lang="ru-RU" dirty="0" smtClean="0"/>
              <a:t>Стр. 2</a:t>
            </a:r>
            <a:endParaRPr lang="ru-RU" dirty="0"/>
          </a:p>
        </p:txBody>
      </p:sp>
      <p:pic>
        <p:nvPicPr>
          <p:cNvPr id="11" name="Содержимое 10" descr="Дима 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093427" y="629538"/>
            <a:ext cx="4209061" cy="5926709"/>
          </a:xfrm>
        </p:spPr>
      </p:pic>
      <p:pic>
        <p:nvPicPr>
          <p:cNvPr id="12" name="Содержимое 11" descr="Дима 2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630043" y="538098"/>
            <a:ext cx="4203574" cy="5926709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Плодотворной и успешной работы!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35734656" name="Заголовок 1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/>
          </a:bodyPr>
          <a:lstStyle/>
          <a:p>
            <a:pPr algn="ctr">
              <a:defRPr/>
            </a:pPr>
            <a:r>
              <a:rPr/>
              <a:t>На что влияют грамматические и речевые ошибки?</a:t>
            </a:r>
          </a:p>
        </p:txBody>
      </p:sp>
      <p:sp>
        <p:nvSpPr>
          <p:cNvPr id="2142180889" name="Объект 2"/>
          <p:cNvSpPr>
            <a:spLocks noGrp="1"/>
          </p:cNvSpPr>
          <p:nvPr>
            <p:ph idx="1"/>
          </p:nvPr>
        </p:nvSpPr>
        <p:spPr bwMode="auto">
          <a:xfrm>
            <a:off x="1583496" y="2324100"/>
            <a:ext cx="9998901" cy="2333623"/>
          </a:xfrm>
        </p:spPr>
        <p:txBody>
          <a:bodyPr/>
          <a:lstStyle/>
          <a:p>
            <a:pPr marL="0" indent="0">
              <a:buFont typeface="Arial"/>
              <a:buNone/>
              <a:defRPr/>
            </a:pPr>
            <a:endParaRPr/>
          </a:p>
          <a:p>
            <a:pPr>
              <a:defRPr/>
            </a:pPr>
            <a:r>
              <a:rPr/>
              <a:t>в сочинении ЕГЭ на К9 и </a:t>
            </a:r>
            <a:r>
              <a:rPr smtClean="0"/>
              <a:t>К10</a:t>
            </a:r>
            <a:r>
              <a:rPr lang="ru-RU" dirty="0" smtClean="0"/>
              <a:t>,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в ИС - на «Качество письменной речи» и «Грамотность»</a:t>
            </a:r>
          </a:p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73967027" name="Заголовок 1"/>
          <p:cNvSpPr>
            <a:spLocks noGrp="1"/>
          </p:cNvSpPr>
          <p:nvPr>
            <p:ph type="title"/>
          </p:nvPr>
        </p:nvSpPr>
        <p:spPr bwMode="auto">
          <a:xfrm>
            <a:off x="505800" y="122237"/>
            <a:ext cx="10971823" cy="114300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/>
          </a:bodyPr>
          <a:lstStyle/>
          <a:p>
            <a:pPr>
              <a:defRPr/>
            </a:pPr>
            <a:endParaRPr/>
          </a:p>
          <a:p>
            <a:pPr algn="l">
              <a:defRPr/>
            </a:pPr>
            <a:r>
              <a:rPr sz="28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Грамматическая ошибка – это ошибка в структуре языковой единицы: в структуре слова, словосочетания или предложения. </a:t>
            </a:r>
            <a:endParaRPr sz="2800"/>
          </a:p>
          <a:p>
            <a:pPr algn="l">
              <a:defRPr/>
            </a:pPr>
            <a:r>
              <a:rPr sz="2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Различают </a:t>
            </a:r>
            <a:r>
              <a:rPr sz="28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грамматические ошибки</a:t>
            </a:r>
            <a:r>
              <a:rPr sz="2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на основании нарушения какой-либо грамматической нормы: </a:t>
            </a:r>
            <a:r>
              <a:rPr sz="28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словообразовательной, морфологической, синтаксической. </a:t>
            </a:r>
            <a:endParaRPr b="1"/>
          </a:p>
        </p:txBody>
      </p:sp>
      <p:sp>
        <p:nvSpPr>
          <p:cNvPr id="1478986467" name="Объект 2"/>
          <p:cNvSpPr>
            <a:spLocks noGrp="1"/>
          </p:cNvSpPr>
          <p:nvPr>
            <p:ph idx="1"/>
          </p:nvPr>
        </p:nvSpPr>
        <p:spPr bwMode="auto">
          <a:xfrm>
            <a:off x="567911" y="1952625"/>
            <a:ext cx="9115586" cy="4525961"/>
          </a:xfrm>
        </p:spPr>
        <p:txBody>
          <a:bodyPr/>
          <a:lstStyle/>
          <a:p>
            <a:pPr>
              <a:defRPr/>
            </a:pPr>
            <a:r>
              <a:rPr sz="2000" b="0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подскользнуться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вместо </a:t>
            </a:r>
            <a:r>
              <a:rPr sz="2000" b="0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поскользнуться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2000" b="0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благородность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вместо </a:t>
            </a:r>
            <a:r>
              <a:rPr sz="2000" b="0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благородство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 здесь допущена ошибка в словообразовательной структуре слова, использованы не та приставка или не тот суффикс; </a:t>
            </a:r>
          </a:p>
          <a:p>
            <a:pPr>
              <a:defRPr/>
            </a:pPr>
            <a:r>
              <a:rPr sz="2000" b="0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без комментарий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вместо </a:t>
            </a:r>
            <a:r>
              <a:rPr sz="2000" b="0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без комментариев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2000" b="0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едь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вместо </a:t>
            </a:r>
            <a:r>
              <a:rPr sz="2000" b="0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поезжай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2000" b="0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более легче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вместо </a:t>
            </a:r>
            <a:r>
              <a:rPr sz="2000" b="0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более легко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– неправильно образована форма слова, то есть нарушена морфологическая норма; </a:t>
            </a:r>
          </a:p>
          <a:p>
            <a:pPr>
              <a:defRPr/>
            </a:pPr>
            <a:r>
              <a:rPr sz="2000" b="0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оплатить за проезд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вместо </a:t>
            </a:r>
            <a:r>
              <a:rPr sz="2000" b="0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оплатить проезд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2000" b="0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удостоен наградой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вместо </a:t>
            </a:r>
            <a:r>
              <a:rPr sz="2000" b="0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удостоен награды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– нарушена структура словосочетания (не соблюдаются нормы управления); </a:t>
            </a:r>
          </a:p>
          <a:p>
            <a:pPr>
              <a:defRPr/>
            </a:pPr>
            <a:r>
              <a:rPr sz="2000" b="0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покатавшись на катке, болят ноги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вместо </a:t>
            </a:r>
            <a:r>
              <a:rPr sz="2000" b="0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покатавшись на катке, я почувствовал боль в ногах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; </a:t>
            </a:r>
            <a:r>
              <a:rPr sz="2000" b="0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мы побывали в Африке, Мадагаскаре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вместо </a:t>
            </a:r>
            <a:r>
              <a:rPr sz="2000" b="0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мы побывали в Африке, на Мадагаскаре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 неправильно построены предложения с деепричастным оборотом (1) и однородными членами (2), то есть нарушены синтаксические нормы. </a:t>
            </a:r>
            <a:endParaRPr sz="2000"/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45046341" name="Заголовок 1"/>
          <p:cNvSpPr>
            <a:spLocks noGrp="1"/>
          </p:cNvSpPr>
          <p:nvPr>
            <p:ph type="title"/>
          </p:nvPr>
        </p:nvSpPr>
        <p:spPr bwMode="auto">
          <a:xfrm>
            <a:off x="1383472" y="26987"/>
            <a:ext cx="9998901" cy="114300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/>
          </a:bodyPr>
          <a:lstStyle/>
          <a:p>
            <a:pPr algn="ctr">
              <a:defRPr/>
            </a:pPr>
            <a:r>
              <a:rPr/>
              <a:t>Перечень грамматических ошибок для экспертов ЕГЭ</a:t>
            </a:r>
          </a:p>
        </p:txBody>
      </p:sp>
      <p:graphicFrame>
        <p:nvGraphicFramePr>
          <p:cNvPr id="728100425" name="Содержимое 728100424"/>
          <p:cNvGraphicFramePr>
            <a:graphicFrameLocks noGrp="1"/>
          </p:cNvGraphicFramePr>
          <p:nvPr>
            <p:ph idx="1"/>
          </p:nvPr>
        </p:nvGraphicFramePr>
        <p:xfrm>
          <a:off x="519112" y="1408111"/>
          <a:ext cx="11141074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0000"/>
                <a:gridCol w="6551074"/>
              </a:tblGrid>
              <a:tr h="44174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2600"/>
                        <a:t> Грамматическая ошибка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2600"/>
                        <a:t>Примеры из сочинений учащихся</a:t>
                      </a:r>
                    </a:p>
                  </a:txBody>
                  <a:tcPr/>
                </a:tc>
              </a:tr>
              <a:tr h="471393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ошибка в словообразовании </a:t>
                      </a:r>
                      <a:endParaRPr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2400" i="1"/>
                        <a:t>мироволюбие</a:t>
                      </a:r>
                      <a:r>
                        <a:rPr sz="2400"/>
                        <a:t> вместо </a:t>
                      </a:r>
                      <a:r>
                        <a:rPr sz="2400" i="1"/>
                        <a:t>миролюбие</a:t>
                      </a:r>
                      <a:r>
                        <a:rPr sz="2400"/>
                        <a:t>; </a:t>
                      </a:r>
                      <a:r>
                        <a:rPr sz="2400" i="1"/>
                        <a:t>взятничество</a:t>
                      </a:r>
                      <a:r>
                        <a:rPr sz="2400"/>
                        <a:t> вместо </a:t>
                      </a:r>
                      <a:r>
                        <a:rPr sz="2400" i="1"/>
                        <a:t>взяточничество</a:t>
                      </a:r>
                      <a:r>
                        <a:rPr sz="2400"/>
                        <a:t>;</a:t>
                      </a:r>
                    </a:p>
                    <a:p>
                      <a:pPr>
                        <a:defRPr/>
                      </a:pPr>
                      <a:r>
                        <a:rPr sz="2400" i="1"/>
                        <a:t>жаждает славы</a:t>
                      </a:r>
                      <a:r>
                        <a:rPr sz="2400"/>
                        <a:t> вместо </a:t>
                      </a:r>
                      <a:r>
                        <a:rPr sz="2400" i="1"/>
                        <a:t>жаждет славы</a:t>
                      </a:r>
                    </a:p>
                  </a:txBody>
                  <a:tcPr/>
                </a:tc>
              </a:tr>
              <a:tr h="441745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ошибка в образовании формы имени существительного</a:t>
                      </a:r>
                      <a:endParaRPr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2400" i="1"/>
                        <a:t>играла на пианине</a:t>
                      </a:r>
                      <a:r>
                        <a:rPr sz="2400"/>
                        <a:t> вместо </a:t>
                      </a:r>
                      <a:r>
                        <a:rPr sz="2400" i="1"/>
                        <a:t>играла на пианино; ему не хватило время </a:t>
                      </a:r>
                      <a:r>
                        <a:rPr sz="2400" i="0"/>
                        <a:t>вместо</a:t>
                      </a:r>
                      <a:r>
                        <a:rPr sz="2400" i="1"/>
                        <a:t> не хватило времени</a:t>
                      </a:r>
                    </a:p>
                  </a:txBody>
                  <a:tcPr/>
                </a:tc>
              </a:tr>
              <a:tr h="441745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ошибка в образовании формы имени прилагательного или наречия</a:t>
                      </a:r>
                      <a:endParaRPr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2400" b="0" i="1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они были наилучшими друзьями</a:t>
                      </a:r>
                      <a:r>
                        <a:rPr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вместо </a:t>
                      </a:r>
                      <a:r>
                        <a:rPr sz="2400" b="0" i="1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лучшими; она более легче пережила потерю </a:t>
                      </a:r>
                      <a:r>
                        <a:rPr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вместо</a:t>
                      </a:r>
                      <a:r>
                        <a:rPr sz="2400" b="0" i="1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она легче пережила </a:t>
                      </a:r>
                      <a:r>
                        <a:rPr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или</a:t>
                      </a:r>
                      <a:r>
                        <a:rPr sz="2400" b="0" i="1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легко пережила </a:t>
                      </a:r>
                      <a:endParaRPr sz="2400" i="1"/>
                    </a:p>
                  </a:txBody>
                  <a:tcPr/>
                </a:tc>
              </a:tr>
              <a:tr h="441745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400" b="0" i="0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ошибка в образовании формы имени числительного</a:t>
                      </a:r>
                      <a:endParaRPr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2400" i="1"/>
                        <a:t>в </a:t>
                      </a:r>
                      <a:r>
                        <a:rPr sz="2400" i="1" smtClean="0"/>
                        <a:t>восемь</a:t>
                      </a:r>
                      <a:r>
                        <a:rPr lang="ru-RU" sz="2400" i="1" dirty="0" smtClean="0"/>
                        <a:t>десятых</a:t>
                      </a:r>
                      <a:r>
                        <a:rPr sz="2400" i="1" smtClean="0"/>
                        <a:t> </a:t>
                      </a:r>
                      <a:r>
                        <a:rPr sz="2400" i="1"/>
                        <a:t>годах</a:t>
                      </a:r>
                      <a:r>
                        <a:rPr sz="2400"/>
                        <a:t> вместо </a:t>
                      </a:r>
                      <a:r>
                        <a:rPr sz="2400" i="1"/>
                        <a:t>в </a:t>
                      </a:r>
                      <a:r>
                        <a:rPr sz="2400" i="1" smtClean="0"/>
                        <a:t>восьми</a:t>
                      </a:r>
                      <a:r>
                        <a:rPr lang="ru-RU" sz="2400" i="1" dirty="0" smtClean="0"/>
                        <a:t>десятых</a:t>
                      </a:r>
                      <a:r>
                        <a:rPr sz="2400" i="1" smtClean="0"/>
                        <a:t> </a:t>
                      </a:r>
                      <a:r>
                        <a:rPr sz="2400" i="1"/>
                        <a:t>годах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903020992" name="Содержимое 1903020991"/>
          <p:cNvGraphicFramePr>
            <a:graphicFrameLocks noGrp="1"/>
          </p:cNvGraphicFramePr>
          <p:nvPr>
            <p:ph idx="1"/>
          </p:nvPr>
        </p:nvGraphicFramePr>
        <p:xfrm>
          <a:off x="277200" y="322261"/>
          <a:ext cx="11541124" cy="6249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4816"/>
                <a:gridCol w="6786308"/>
              </a:tblGrid>
              <a:tr h="54892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2600"/>
                        <a:t> Грамматическая ошибка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2600"/>
                        <a:t>Примеры из сочинений учащихся</a:t>
                      </a:r>
                    </a:p>
                  </a:txBody>
                  <a:tcPr/>
                </a:tc>
              </a:tr>
              <a:tr h="101147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26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ошибка </a:t>
                      </a:r>
                      <a:r>
                        <a:rPr lang="ru-RU" sz="2600" b="0" i="0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образовании формы </a:t>
                      </a:r>
                      <a:r>
                        <a:rPr sz="26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местоимения</a:t>
                      </a:r>
                      <a:endParaRPr sz="2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2600" i="1"/>
                        <a:t>еённая </a:t>
                      </a:r>
                      <a:r>
                        <a:rPr sz="2600" i="0"/>
                        <a:t>или</a:t>
                      </a:r>
                      <a:r>
                        <a:rPr sz="2600" i="1"/>
                        <a:t> ихний </a:t>
                      </a:r>
                      <a:r>
                        <a:rPr sz="2600"/>
                        <a:t>вместо </a:t>
                      </a:r>
                      <a:r>
                        <a:rPr sz="2600" i="1"/>
                        <a:t>её</a:t>
                      </a:r>
                      <a:r>
                        <a:rPr sz="2600"/>
                        <a:t> или </a:t>
                      </a:r>
                      <a:r>
                        <a:rPr sz="2600" i="1"/>
                        <a:t>их</a:t>
                      </a:r>
                    </a:p>
                  </a:txBody>
                  <a:tcPr/>
                </a:tc>
              </a:tr>
              <a:tr h="1852983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26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ошибка в образовании формы 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sz="26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глагола, причастия и деепричастия </a:t>
                      </a:r>
                      <a:endParaRPr sz="2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2600" i="1"/>
                        <a:t>они бежат </a:t>
                      </a:r>
                      <a:r>
                        <a:rPr sz="2600" i="0"/>
                        <a:t>вместо</a:t>
                      </a:r>
                      <a:r>
                        <a:rPr sz="2600" i="1"/>
                        <a:t> они бегут; о мастере, изобрёвшем... </a:t>
                      </a:r>
                      <a:r>
                        <a:rPr sz="2600" i="0"/>
                        <a:t>вместо </a:t>
                      </a:r>
                      <a:r>
                        <a:rPr sz="2600" i="1"/>
                        <a:t> изобрётшем; посещав друга </a:t>
                      </a:r>
                      <a:r>
                        <a:rPr sz="2600" i="0"/>
                        <a:t>вместо</a:t>
                      </a:r>
                      <a:r>
                        <a:rPr sz="2600" i="1"/>
                        <a:t> посещая друга </a:t>
                      </a:r>
                      <a:r>
                        <a:rPr sz="2600" i="0"/>
                        <a:t>или </a:t>
                      </a:r>
                      <a:r>
                        <a:rPr sz="2600" i="1"/>
                        <a:t>посетив друга </a:t>
                      </a:r>
                    </a:p>
                  </a:txBody>
                  <a:tcPr/>
                </a:tc>
              </a:tr>
              <a:tr h="98361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26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неверное употребление имён числительных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2600" b="0" i="1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оба два героя </a:t>
                      </a:r>
                      <a:r>
                        <a:rPr sz="26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вместо</a:t>
                      </a:r>
                      <a:r>
                        <a:rPr sz="2600" b="0" i="1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оба </a:t>
                      </a:r>
                      <a:r>
                        <a:rPr sz="26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или</a:t>
                      </a:r>
                      <a:r>
                        <a:rPr sz="2600" b="0" i="1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два героя; двое сестёр </a:t>
                      </a:r>
                      <a:r>
                        <a:rPr sz="26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вместо</a:t>
                      </a:r>
                      <a:r>
                        <a:rPr sz="2600" b="0" i="1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двух сестёр</a:t>
                      </a:r>
                      <a:endParaRPr sz="2600" i="1"/>
                    </a:p>
                  </a:txBody>
                  <a:tcPr/>
                </a:tc>
              </a:tr>
              <a:tr h="1852983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600" b="0" i="0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неверное</a:t>
                      </a:r>
                      <a:r>
                        <a:rPr sz="26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употребление местоимений</a:t>
                      </a:r>
                      <a:endParaRPr sz="2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26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Мечтать нужно, ведь </a:t>
                      </a:r>
                      <a:r>
                        <a:rPr sz="2600" b="0" i="1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она</a:t>
                      </a:r>
                      <a:r>
                        <a:rPr sz="26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(?) дает нам силы покорять новые горизонты. - Мечта нужна, ведь она дает нам силы покорять новые горизонты.</a:t>
                      </a:r>
                      <a:endParaRPr sz="260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798897266" name="Содержимое 798897265"/>
          <p:cNvGraphicFramePr>
            <a:graphicFrameLocks noGrp="1"/>
          </p:cNvGraphicFramePr>
          <p:nvPr>
            <p:ph idx="1"/>
          </p:nvPr>
        </p:nvGraphicFramePr>
        <p:xfrm>
          <a:off x="243861" y="276224"/>
          <a:ext cx="11564937" cy="6057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4627"/>
                <a:gridCol w="6800310"/>
              </a:tblGrid>
              <a:tr h="57182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2600"/>
                        <a:t> Грамматическая ошибка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2600"/>
                        <a:t>Примеры из сочинений учащихся</a:t>
                      </a:r>
                    </a:p>
                  </a:txBody>
                  <a:tcPr/>
                </a:tc>
              </a:tr>
              <a:tr h="1297499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2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ошибка в согласовании 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2200" b="0" i="1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молодое поколение, которые живут под ее крышей</a:t>
                      </a:r>
                      <a:r>
                        <a:rPr sz="2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вместо </a:t>
                      </a:r>
                      <a:r>
                        <a:rPr sz="2200" b="0" i="1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молодое поколение, которое живет под ее крышей</a:t>
                      </a:r>
                      <a:endParaRPr sz="2200" i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1651627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200" b="0" i="0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ошибка в управлении 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defRPr/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2200" b="0" i="1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еще один пример великодушия служит поступок героя</a:t>
                      </a:r>
                      <a:r>
                        <a:rPr sz="2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вместо </a:t>
                      </a:r>
                      <a:r>
                        <a:rPr sz="2200" b="0" i="1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еще</a:t>
                      </a:r>
                      <a:r>
                        <a:rPr sz="2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2200" b="0" i="1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одним примером великодушия служит; относятся к друг другу </a:t>
                      </a:r>
                      <a:r>
                        <a:rPr sz="2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вместо </a:t>
                      </a:r>
                      <a:r>
                        <a:rPr sz="2200" b="0" i="1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относятся друг к другу</a:t>
                      </a:r>
                      <a:endParaRPr sz="2200" i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1651627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2200">
                          <a:latin typeface="Times New Roman"/>
                          <a:cs typeface="Times New Roman"/>
                        </a:rPr>
                        <a:t>ошибка в </a:t>
                      </a:r>
                      <a:r>
                        <a:rPr sz="2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связи между подлежащим и сказуемым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2200" i="1">
                          <a:latin typeface="Times New Roman"/>
                          <a:cs typeface="Times New Roman"/>
                        </a:rPr>
                        <a:t>путешествие – это развиваться, познавать мир </a:t>
                      </a:r>
                      <a:r>
                        <a:rPr sz="2200" i="0">
                          <a:latin typeface="Times New Roman"/>
                          <a:cs typeface="Times New Roman"/>
                        </a:rPr>
                        <a:t>вместо </a:t>
                      </a:r>
                      <a:r>
                        <a:rPr sz="2200" i="1">
                          <a:latin typeface="Times New Roman"/>
                          <a:cs typeface="Times New Roman"/>
                        </a:rPr>
                        <a:t>путешествовать – это развиваться, познавать мир; н</a:t>
                      </a:r>
                      <a:r>
                        <a:rPr sz="2200" b="0" i="1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 пути нам встреча</a:t>
                      </a:r>
                      <a:r>
                        <a:rPr sz="2200" b="1" i="1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ют</a:t>
                      </a:r>
                      <a:r>
                        <a:rPr sz="2200" b="0" i="1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ся </a:t>
                      </a:r>
                      <a:r>
                        <a:rPr sz="2200" b="1" i="1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множество</a:t>
                      </a:r>
                      <a:r>
                        <a:rPr sz="2200" b="0" i="1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разных проблем</a:t>
                      </a:r>
                      <a:endParaRPr sz="2200" i="1"/>
                    </a:p>
                  </a:txBody>
                  <a:tcPr/>
                </a:tc>
              </a:tr>
              <a:tr h="88531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2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нарушен способ выражения сказуемого </a:t>
                      </a:r>
                      <a:endParaRPr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2200" b="0" i="1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написал книгу, которая эпопея</a:t>
                      </a:r>
                      <a:r>
                        <a:rPr sz="2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вместо </a:t>
                      </a:r>
                      <a:r>
                        <a:rPr sz="2200" b="0" i="1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написал эпопею</a:t>
                      </a:r>
                      <a:endParaRPr sz="2200" i="1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853683481" name="Содержимое 1853683480"/>
          <p:cNvGraphicFramePr>
            <a:graphicFrameLocks noGrp="1"/>
          </p:cNvGraphicFramePr>
          <p:nvPr>
            <p:ph idx="1"/>
          </p:nvPr>
        </p:nvGraphicFramePr>
        <p:xfrm>
          <a:off x="115274" y="274635"/>
          <a:ext cx="11884024" cy="6099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0000"/>
                <a:gridCol w="7654024"/>
              </a:tblGrid>
              <a:tr h="40714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2200"/>
                        <a:t> Грамматическая ошибка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2200"/>
                        <a:t>Примеры из сочинений учащихся</a:t>
                      </a:r>
                    </a:p>
                  </a:txBody>
                  <a:tcPr/>
                </a:tc>
              </a:tr>
              <a:tr h="1461496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9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ошибки в построении предложения с однородными членами</a:t>
                      </a:r>
                      <a:endParaRPr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900" b="0" i="1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нужно приносить пользу не только себе, а и окружающим людям</a:t>
                      </a:r>
                      <a:r>
                        <a:rPr sz="19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вместо </a:t>
                      </a:r>
                      <a:r>
                        <a:rPr sz="1900" b="0" i="1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нужно приносить пользу не только себе, но и окружающим людям</a:t>
                      </a:r>
                      <a:r>
                        <a:rPr sz="19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 </a:t>
                      </a:r>
                      <a:r>
                        <a:rPr sz="1900" b="0" i="1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они любили и гордились сыном</a:t>
                      </a:r>
                      <a:r>
                        <a:rPr sz="19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вместо </a:t>
                      </a:r>
                      <a:r>
                        <a:rPr sz="1900" b="0" i="1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они любили сына и гордились им</a:t>
                      </a:r>
                      <a:r>
                        <a:rPr sz="19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 </a:t>
                      </a:r>
                      <a:r>
                        <a:rPr sz="1900" b="0" i="1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она была красива и всегда веселая</a:t>
                      </a:r>
                      <a:r>
                        <a:rPr sz="19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вместо </a:t>
                      </a:r>
                      <a:r>
                        <a:rPr sz="1900" b="0" i="1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она была красива и всегда весела</a:t>
                      </a:r>
                      <a:endParaRPr sz="1900" i="1"/>
                    </a:p>
                  </a:txBody>
                  <a:tcPr/>
                </a:tc>
              </a:tr>
              <a:tr h="1169667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9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ошибки в построении предложения с деепричастным оборотом</a:t>
                      </a:r>
                      <a:endParaRPr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900" b="0" i="1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размышляя над темой, мне вспоминается рассказ Горького</a:t>
                      </a:r>
                      <a:r>
                        <a:rPr sz="19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вместо </a:t>
                      </a:r>
                      <a:r>
                        <a:rPr sz="1900" b="0" i="1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размышляя над темой, я вспоминаю рассказ Горького</a:t>
                      </a:r>
                      <a:r>
                        <a:rPr sz="19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 </a:t>
                      </a:r>
                      <a:r>
                        <a:rPr sz="1900" b="0" i="1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читая текст, у меня возникло чувство жалости</a:t>
                      </a:r>
                      <a:r>
                        <a:rPr sz="19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вместо </a:t>
                      </a:r>
                      <a:r>
                        <a:rPr sz="1900" b="0" i="1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читая текст, я почувствовал жалость</a:t>
                      </a:r>
                      <a:endParaRPr sz="1900" i="1"/>
                    </a:p>
                  </a:txBody>
                  <a:tcPr/>
                </a:tc>
              </a:tr>
              <a:tr h="1437962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900" b="0" i="0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ошибки в построении предложения с причастным оборотом</a:t>
                      </a:r>
                      <a:endParaRPr sz="1900"/>
                    </a:p>
                    <a:p>
                      <a:pPr>
                        <a:defRPr/>
                      </a:pPr>
                      <a:endParaRPr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900" b="0" i="1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это произведение удивило меня, написанное много лет назад</a:t>
                      </a:r>
                      <a:r>
                        <a:rPr sz="19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вместо </a:t>
                      </a:r>
                      <a:r>
                        <a:rPr sz="1900" b="0" i="1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это произведение, </a:t>
                      </a:r>
                      <a:r>
                        <a:rPr lang="ru-RU" sz="1900" b="0" i="1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написанное много лет назад, </a:t>
                      </a:r>
                      <a:r>
                        <a:rPr sz="1900" b="0" i="1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удивило меня; приведу в пример Петра Гринёва, изменившийся под воздействием исторических событий</a:t>
                      </a:r>
                      <a:r>
                        <a:rPr sz="19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вместо  </a:t>
                      </a:r>
                      <a:r>
                        <a:rPr lang="ru-RU" sz="1900" b="0" i="1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приведу в пример Петра Гринёва, изменившегося  под воздействием исторических событий</a:t>
                      </a:r>
                      <a:endParaRPr sz="1900" i="1"/>
                    </a:p>
                  </a:txBody>
                  <a:tcPr/>
                </a:tc>
              </a:tr>
              <a:tr h="134509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9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ошибки в построении сложного предложения</a:t>
                      </a:r>
                      <a:endParaRPr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900" b="0" i="1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Этот пример показывает то, что в старые времена было много интересного. </a:t>
                      </a:r>
                      <a:r>
                        <a:rPr sz="19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(Верно: Этот пример показывает, что в старые времена было много интересного.) </a:t>
                      </a:r>
                      <a:endParaRPr sz="190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365831125" name="Содержимое 1365831124"/>
          <p:cNvGraphicFramePr>
            <a:graphicFrameLocks noGrp="1"/>
          </p:cNvGraphicFramePr>
          <p:nvPr>
            <p:ph idx="1"/>
          </p:nvPr>
        </p:nvGraphicFramePr>
        <p:xfrm>
          <a:off x="401024" y="207960"/>
          <a:ext cx="10769599" cy="5811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6957"/>
                <a:gridCol w="6332642"/>
              </a:tblGrid>
              <a:tr h="87394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2600"/>
                        <a:t> Грамматическая ошибка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2600"/>
                        <a:t>Примеры из сочинений учащихся</a:t>
                      </a:r>
                    </a:p>
                  </a:txBody>
                  <a:tcPr/>
                </a:tc>
              </a:tr>
              <a:tr h="889863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2000">
                          <a:latin typeface="Times New Roman"/>
                          <a:cs typeface="Times New Roman"/>
                        </a:rPr>
                        <a:t>ошибка в </a:t>
                      </a:r>
                      <a:r>
                        <a:rPr sz="20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построении предложения с косвенной речью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2000" b="0" i="1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Родион Раскольников сказал, что я не смогу жить с этой правдой</a:t>
                      </a:r>
                      <a:r>
                        <a:rPr sz="20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вместо 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defRPr/>
                      </a:pPr>
                      <a:r>
                        <a:rPr sz="2000" b="0" i="1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Родион Раскольников сказал, что он не сможет жить с этой правдой</a:t>
                      </a:r>
                      <a:endParaRPr sz="2000" i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79371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20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нарушение границ предложения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 b="0" i="1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Автор показывает двух  героев. Которые противопоставлены друг другу. </a:t>
                      </a:r>
                      <a:r>
                        <a:rPr lang="ru-RU" sz="2000" b="0" i="0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(придаточное предложение не может употребляться самостоятельно, как отдельное предложение)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79371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20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нарушение видо-временной соотнесённости глагольных форм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2000" i="1">
                          <a:latin typeface="Times New Roman"/>
                          <a:cs typeface="Times New Roman"/>
                        </a:rPr>
                        <a:t>Петруша </a:t>
                      </a:r>
                      <a:r>
                        <a:rPr sz="2000" b="0" i="1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извиняется перед слугой и больше не совершал подобных ошибок </a:t>
                      </a:r>
                      <a:r>
                        <a:rPr sz="20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вместо </a:t>
                      </a:r>
                      <a:r>
                        <a:rPr sz="2000" b="0" i="1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Петруша извиняется перед слугой и больше не совершает подобных ошибок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79371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20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нарушение в построении предложения с несогласованным приложением 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2000" i="1">
                          <a:latin typeface="Times New Roman"/>
                          <a:cs typeface="Times New Roman"/>
                        </a:rPr>
                        <a:t>об этом мы читаем в романе «Войне и мире» </a:t>
                      </a:r>
                      <a:r>
                        <a:rPr sz="2000">
                          <a:latin typeface="Times New Roman"/>
                          <a:cs typeface="Times New Roman"/>
                        </a:rPr>
                        <a:t>вместо </a:t>
                      </a:r>
                      <a:r>
                        <a:rPr sz="2000" i="1">
                          <a:latin typeface="Times New Roman"/>
                          <a:cs typeface="Times New Roman"/>
                        </a:rPr>
                        <a:t>об этом мы читаем в романе «Война и мир»</a:t>
                      </a:r>
                      <a:r>
                        <a:rPr sz="2000">
                          <a:latin typeface="Times New Roman"/>
                          <a:cs typeface="Times New Roman"/>
                        </a:rPr>
                        <a:t> или </a:t>
                      </a:r>
                      <a:r>
                        <a:rPr sz="2000" i="1">
                          <a:latin typeface="Times New Roman"/>
                          <a:cs typeface="Times New Roman"/>
                        </a:rPr>
                        <a:t>об этом мы читаем в «Войне и мире»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89400009" name="Заголовок 1"/>
          <p:cNvSpPr>
            <a:spLocks noGrp="1"/>
          </p:cNvSpPr>
          <p:nvPr>
            <p:ph type="title"/>
          </p:nvPr>
        </p:nvSpPr>
        <p:spPr bwMode="auto">
          <a:xfrm>
            <a:off x="545271" y="207963"/>
            <a:ext cx="11285752" cy="114300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 algn="ctr">
              <a:defRPr/>
            </a:pPr>
            <a:r>
              <a:rPr sz="2800"/>
              <a:t>Задание для учеников: найдите грамматические ошибки и исправьте текст</a:t>
            </a:r>
          </a:p>
        </p:txBody>
      </p:sp>
      <p:sp>
        <p:nvSpPr>
          <p:cNvPr id="1971659404" name="Объект 2"/>
          <p:cNvSpPr>
            <a:spLocks noGrp="1"/>
          </p:cNvSpPr>
          <p:nvPr>
            <p:ph idx="1"/>
          </p:nvPr>
        </p:nvSpPr>
        <p:spPr bwMode="auto">
          <a:xfrm>
            <a:off x="545271" y="1350963"/>
            <a:ext cx="11276622" cy="4525961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marL="0" indent="0" algn="just">
              <a:buFont typeface="Arial"/>
              <a:buNone/>
              <a:defRPr/>
            </a:pPr>
            <a:r>
              <a:rPr/>
              <a:t>          По теме влияния войны на судьбу человека рассказывается во многих произведениях. Размышляя над сочинением, мне вспомнилась книга Н.Евдокимова «Степка, мой сын». </a:t>
            </a:r>
          </a:p>
          <a:p>
            <a:pPr marL="0" indent="0" algn="just">
              <a:buFont typeface="Arial"/>
              <a:buNone/>
              <a:defRPr/>
            </a:pPr>
            <a:r>
              <a:rPr/>
              <a:t>          В нем говорится о военных буднях главных героев. Которые не только защищали и воевали за нашу землю, но и были влюблены. Степка – выдуманный образ автором, не успел родиться и прожить так, как мечтал его отец.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theme/theme1.xml><?xml version="1.0" encoding="utf-8"?>
<a:theme xmlns:a="http://schemas.openxmlformats.org/drawingml/2006/main" name="Corn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</TotalTime>
  <Words>1476</Words>
  <Application>R7-Office/7.3.3.59</Application>
  <DocSecurity>0</DocSecurity>
  <PresentationFormat>Произвольный</PresentationFormat>
  <Paragraphs>138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Corner</vt:lpstr>
      <vt:lpstr>Работа над грамматическими и речевыми ошибками при подготовке  к сочинению </vt:lpstr>
      <vt:lpstr>На что влияют грамматические и речевые ошибки?</vt:lpstr>
      <vt:lpstr> Грамматическая ошибка – это ошибка в структуре языковой единицы: в структуре слова, словосочетания или предложения.  Различают грамматические ошибки на основании нарушения какой-либо грамматической нормы: словообразовательной, морфологической, синтаксической. </vt:lpstr>
      <vt:lpstr>Перечень грамматических ошибок для экспертов ЕГЭ</vt:lpstr>
      <vt:lpstr>Слайд 5</vt:lpstr>
      <vt:lpstr>Слайд 6</vt:lpstr>
      <vt:lpstr>Слайд 7</vt:lpstr>
      <vt:lpstr>Слайд 8</vt:lpstr>
      <vt:lpstr>Задание для учеников: найдите грамматические ошибки и исправьте текст</vt:lpstr>
      <vt:lpstr>Речевые ошибки – это ошибки использовании языковых единиц, чаще всего в употреблении слова. </vt:lpstr>
      <vt:lpstr>Перечень речевых ошибок  для экспертов ЕГЭ </vt:lpstr>
      <vt:lpstr>Слайд 12</vt:lpstr>
      <vt:lpstr>Слайд 13</vt:lpstr>
      <vt:lpstr>Слайд 14</vt:lpstr>
      <vt:lpstr>В помощь учителю:</vt:lpstr>
      <vt:lpstr>Для работы с учениками</vt:lpstr>
      <vt:lpstr>Слайд 17</vt:lpstr>
      <vt:lpstr>Плодотворной и успешной работы!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15</cp:revision>
  <dcterms:created xsi:type="dcterms:W3CDTF">2012-12-03T06:56:55Z</dcterms:created>
  <dcterms:modified xsi:type="dcterms:W3CDTF">2023-11-07T19:24:31Z</dcterms:modified>
  <dc:identifier/>
  <dc:language/>
  <cp:version/>
</cp:coreProperties>
</file>