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  <p:sldMasterId id="2147483662" r:id="rId5"/>
    <p:sldMasterId id="2147483675" r:id="rId6"/>
    <p:sldMasterId id="2147483688" r:id="rId7"/>
  </p:sldMasterIdLst>
  <p:notesMasterIdLst>
    <p:notesMasterId r:id="rId33"/>
  </p:notesMasterIdLst>
  <p:handoutMasterIdLst>
    <p:handoutMasterId r:id="rId34"/>
  </p:handoutMasterIdLst>
  <p:sldIdLst>
    <p:sldId id="270" r:id="rId8"/>
    <p:sldId id="266" r:id="rId9"/>
    <p:sldId id="271" r:id="rId10"/>
    <p:sldId id="272" r:id="rId11"/>
    <p:sldId id="257" r:id="rId12"/>
    <p:sldId id="273" r:id="rId13"/>
    <p:sldId id="274" r:id="rId14"/>
    <p:sldId id="275" r:id="rId15"/>
    <p:sldId id="278" r:id="rId16"/>
    <p:sldId id="277" r:id="rId17"/>
    <p:sldId id="276" r:id="rId18"/>
    <p:sldId id="279" r:id="rId19"/>
    <p:sldId id="280" r:id="rId20"/>
    <p:sldId id="283" r:id="rId21"/>
    <p:sldId id="281" r:id="rId22"/>
    <p:sldId id="282" r:id="rId23"/>
    <p:sldId id="284" r:id="rId24"/>
    <p:sldId id="285" r:id="rId25"/>
    <p:sldId id="286" r:id="rId26"/>
    <p:sldId id="287" r:id="rId27"/>
    <p:sldId id="288" r:id="rId28"/>
    <p:sldId id="289" r:id="rId29"/>
    <p:sldId id="290" r:id="rId30"/>
    <p:sldId id="291" r:id="rId31"/>
    <p:sldId id="292" r:id="rId32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701" autoAdjust="0"/>
  </p:normalViewPr>
  <p:slideViewPr>
    <p:cSldViewPr snapToGrid="0" showGuides="1">
      <p:cViewPr varScale="1">
        <p:scale>
          <a:sx n="99" d="100"/>
          <a:sy n="99" d="100"/>
        </p:scale>
        <p:origin x="84" y="3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90" d="100"/>
          <a:sy n="90" d="100"/>
        </p:scale>
        <p:origin x="377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tableStyles" Target="tableStyles.xml"/><Relationship Id="rId21" Type="http://schemas.openxmlformats.org/officeDocument/2006/relationships/slide" Target="slides/slide14.xml"/><Relationship Id="rId34" Type="http://schemas.openxmlformats.org/officeDocument/2006/relationships/handoutMaster" Target="handoutMasters/handoutMaster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commentAuthors" Target="commentAuthors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24-02-10T17:00:19.599" idx="1">
    <p:pos x="10" y="10"/>
    <p:text/>
    <p:extLst>
      <p:ext uri="{C676402C-5697-4E1C-873F-D02D1690AC5C}">
        <p15:threadingInfo xmlns:p15="http://schemas.microsoft.com/office/powerpoint/2012/main" timeZoneBias="-18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F097377B-7A80-4695-9311-7480A96BA5C2}" type="datetime1">
              <a:rPr lang="ru-RU" smtClean="0"/>
              <a:pPr algn="r" rtl="0"/>
              <a:t>04.10.2024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06834459-7356-44BF-850D-8B30C4FB3B6B}" type="slidenum">
              <a:rPr lang="ru-RU" smtClean="0"/>
              <a:pPr algn="r"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90165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/>
            </a:lvl1pPr>
          </a:lstStyle>
          <a:p>
            <a:fld id="{FAA1E4E1-DF6A-45D0-AB14-6A9A0B144578}" type="datetime1">
              <a:rPr lang="ru-RU" smtClean="0"/>
              <a:pPr/>
              <a:t>04.10.2024</a:t>
            </a:fld>
            <a:endParaRPr lang="ru-RU" dirty="0"/>
          </a:p>
        </p:txBody>
      </p:sp>
      <p:sp>
        <p:nvSpPr>
          <p:cNvPr id="4" name="Образ слайда 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dirty="0"/>
          </a:p>
        </p:txBody>
      </p:sp>
      <p:sp>
        <p:nvSpPr>
          <p:cNvPr id="5" name="Заполнитель заме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dirty="0"/>
              <a:t>Образец текста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</p:txBody>
      </p:sp>
      <p:sp>
        <p:nvSpPr>
          <p:cNvPr id="6" name="Заполнитель нижне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/>
            </a:lvl1pPr>
          </a:lstStyle>
          <a:p>
            <a:fld id="{0A3C37BE-C303-496D-B5CD-85F2937540F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0842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5778124"/>
            <a:ext cx="12192000" cy="10798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12192000" cy="10798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4900" y="2292094"/>
            <a:ext cx="10096500" cy="2219691"/>
          </a:xfrm>
        </p:spPr>
        <p:txBody>
          <a:bodyPr rtlCol="0" anchor="ctr">
            <a:normAutofit/>
          </a:bodyPr>
          <a:lstStyle>
            <a:lvl1pPr algn="l" rtl="0">
              <a:defRPr sz="4400" cap="all" baseline="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04898" y="4511784"/>
            <a:ext cx="10096501" cy="955565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1800"/>
            </a:lvl1pPr>
            <a:lvl2pPr marL="457200" indent="0" algn="ctr" rtl="0">
              <a:buNone/>
              <a:defRPr sz="2000"/>
            </a:lvl2pPr>
            <a:lvl3pPr marL="914400" indent="0" algn="ctr" rtl="0">
              <a:buNone/>
              <a:defRPr sz="1800"/>
            </a:lvl3pPr>
            <a:lvl4pPr marL="1371600" indent="0" algn="ctr" rtl="0">
              <a:buNone/>
              <a:defRPr sz="1600"/>
            </a:lvl4pPr>
            <a:lvl5pPr marL="1828800" indent="0" algn="ctr" rtl="0">
              <a:buNone/>
              <a:defRPr sz="1600"/>
            </a:lvl5pPr>
            <a:lvl6pPr marL="2286000" indent="0" algn="ctr" rtl="0">
              <a:buNone/>
              <a:defRPr sz="1600"/>
            </a:lvl6pPr>
            <a:lvl7pPr marL="2743200" indent="0" algn="ctr" rtl="0">
              <a:buNone/>
              <a:defRPr sz="1600"/>
            </a:lvl7pPr>
            <a:lvl8pPr marL="3200400" indent="0" algn="ctr" rtl="0">
              <a:buNone/>
              <a:defRPr sz="1600"/>
            </a:lvl8pPr>
            <a:lvl9pPr marL="3657600" indent="0" algn="ctr" rtl="0">
              <a:buNone/>
              <a:defRPr sz="1600"/>
            </a:lvl9pPr>
          </a:lstStyle>
          <a:p>
            <a:pPr rtl="0"/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3C522B8D-815E-429C-9EC2-505CEC215084}" type="datetime1">
              <a:rPr lang="ru-RU" smtClean="0"/>
              <a:pPr/>
              <a:t>04.10.2024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smtClean="0"/>
              <a:t>‹#›</a:t>
            </a:fld>
            <a:endParaRPr lang="ru-RU" dirty="0"/>
          </a:p>
        </p:txBody>
      </p:sp>
      <p:pic>
        <p:nvPicPr>
          <p:cNvPr id="11" name="Рисунок 10"/>
          <p:cNvPicPr>
            <a:picLocks noChangeAspect="1"/>
          </p:cNvPicPr>
          <p:nvPr/>
        </p:nvPicPr>
        <p:blipFill rotWithShape="1">
          <a:blip r:embed="rId2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24445" y="0"/>
            <a:ext cx="1747524" cy="2292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756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 anchor="b"/>
          <a:lstStyle>
            <a:lvl1pPr algn="l" rtl="0">
              <a:defRPr sz="320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41848" y="1600199"/>
            <a:ext cx="5445252" cy="4572001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600"/>
            </a:lvl2pPr>
            <a:lvl3pPr algn="l" rtl="0">
              <a:defRPr sz="1600"/>
            </a:lvl3pPr>
            <a:lvl4pPr algn="l" rtl="0">
              <a:defRPr sz="1400"/>
            </a:lvl4pPr>
            <a:lvl5pPr algn="l" rtl="0">
              <a:defRPr sz="1400"/>
            </a:lvl5pPr>
            <a:lvl6pPr algn="l" rtl="0">
              <a:defRPr sz="1400"/>
            </a:lvl6pPr>
            <a:lvl7pPr algn="l" rtl="0">
              <a:defRPr sz="1400"/>
            </a:lvl7pPr>
            <a:lvl8pPr algn="l" rtl="0">
              <a:defRPr sz="1400"/>
            </a:lvl8pPr>
            <a:lvl9pPr algn="l" rtl="0">
              <a:defRPr sz="14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1104900" y="1600200"/>
            <a:ext cx="4384548" cy="45720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200"/>
              </a:spcBef>
              <a:buNone/>
              <a:defRPr sz="18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2DC0002A-E6EF-4378-B5A3-22E20EA855B1}" type="datetime1">
              <a:rPr lang="ru-RU" smtClean="0"/>
              <a:pPr/>
              <a:t>04.10.2024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9764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 anchor="b"/>
          <a:lstStyle>
            <a:lvl1pPr algn="l" rtl="0">
              <a:defRPr sz="3200"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654671" y="1600199"/>
            <a:ext cx="6430912" cy="4572001"/>
          </a:xfrm>
        </p:spPr>
        <p:txBody>
          <a:bodyPr tIns="1188720" rtlCol="0">
            <a:normAutofit/>
          </a:bodyPr>
          <a:lstStyle>
            <a:lvl1pPr marL="0" indent="0" algn="ctr" rtl="0">
              <a:buNone/>
              <a:defRPr sz="2000"/>
            </a:lvl1pPr>
            <a:lvl2pPr marL="457200" indent="0" algn="l" rtl="0">
              <a:buNone/>
              <a:defRPr sz="2800"/>
            </a:lvl2pPr>
            <a:lvl3pPr marL="914400" indent="0" algn="l" rtl="0">
              <a:buNone/>
              <a:defRPr sz="2400"/>
            </a:lvl3pPr>
            <a:lvl4pPr marL="1371600" indent="0" algn="l" rtl="0">
              <a:buNone/>
              <a:defRPr sz="2000"/>
            </a:lvl4pPr>
            <a:lvl5pPr marL="1828800" indent="0" algn="l" rtl="0">
              <a:buNone/>
              <a:defRPr sz="2000"/>
            </a:lvl5pPr>
            <a:lvl6pPr marL="2286000" indent="0" algn="l" rtl="0">
              <a:buNone/>
              <a:defRPr sz="2000"/>
            </a:lvl6pPr>
            <a:lvl7pPr marL="2743200" indent="0" algn="l" rtl="0">
              <a:buNone/>
              <a:defRPr sz="2000"/>
            </a:lvl7pPr>
            <a:lvl8pPr marL="3200400" indent="0" algn="l" rtl="0">
              <a:buNone/>
              <a:defRPr sz="2000"/>
            </a:lvl8pPr>
            <a:lvl9pPr marL="3657600" indent="0" algn="l" rtl="0">
              <a:buNone/>
              <a:defRPr sz="2000"/>
            </a:lvl9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04900" y="1600200"/>
            <a:ext cx="3396996" cy="45720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200"/>
              </a:spcBef>
              <a:buNone/>
              <a:defRPr sz="18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E80E4BC3-C763-48AA-8280-ACE59646066A}" type="datetime1">
              <a:rPr lang="ru-RU" smtClean="0"/>
              <a:pPr/>
              <a:t>04.10.2024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9637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36D72474-459C-42C4-A0ED-A9AD89867D22}" type="datetime1">
              <a:rPr lang="ru-RU" smtClean="0"/>
              <a:pPr/>
              <a:t>04.10.2024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2076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372600" y="365125"/>
            <a:ext cx="1714500" cy="5811838"/>
          </a:xfrm>
        </p:spPr>
        <p:txBody>
          <a:bodyPr vert="eaVert" rtlCol="0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04900" y="365125"/>
            <a:ext cx="8098896" cy="5811838"/>
          </a:xfrm>
        </p:spPr>
        <p:txBody>
          <a:bodyPr vert="eaVert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dirty="0"/>
              <a:t>09.10.2016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7" name="Группа 6"/>
          <p:cNvGrpSpPr/>
          <p:nvPr/>
        </p:nvGrpSpPr>
        <p:grpSpPr>
          <a:xfrm rot="5400000">
            <a:off x="6514047" y="3228843"/>
            <a:ext cx="5632704" cy="84403"/>
            <a:chOff x="1073150" y="1219201"/>
            <a:chExt cx="10058400" cy="63125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 rot="10800000">
              <a:off x="1073150" y="1219201"/>
              <a:ext cx="10058400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 8"/>
            <p:cNvCxnSpPr/>
            <p:nvPr/>
          </p:nvCxnSpPr>
          <p:spPr>
            <a:xfrm rot="10800000">
              <a:off x="1073150" y="1282326"/>
              <a:ext cx="10058400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45927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228F8F-AD03-4E78-8BF5-12F9193A57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E4A9F1A-8308-4559-B9A7-E54A6773C6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64E117B-A98A-49D2-A07A-186E060B0C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211DD-5BC4-4F4F-8E82-566EFBA6DD82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7C55614-BB81-4AC4-9AE0-E8D6FCAC2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502CA90-45AA-4ED0-93A5-B2566CEFE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A5573-5DE2-422F-B504-DC358429B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7894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C74B2F-822D-4D10-89A6-662E1AE8B5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94403B2-1B77-4EF3-BFF0-6670790C83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AAB17D5-DB61-4ADA-85E4-A05B085DE3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211DD-5BC4-4F4F-8E82-566EFBA6DD82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9D6AE26-E594-4DFA-B117-155D7AA248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A0F9A28-9644-4600-8F87-DC2C7CEDF5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A5573-5DE2-422F-B504-DC358429B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99783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E9E2AE-84C0-4FF0-8053-851A5E22D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D891F8F-5578-402F-8B51-8D3B105F67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A96B672-CAA8-41FA-A841-2513CBF715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211DD-5BC4-4F4F-8E82-566EFBA6DD82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13475AE-D8AF-4C4A-801D-1EC7F9281B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40B9787-4A17-40DD-B4B5-7EF3ACBB1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A5573-5DE2-422F-B504-DC358429B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08073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D6C61-338B-478F-A3A1-12E2040111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E96C63B-949A-4E06-AAA3-B1F5088C81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556E3D2-0BC2-4158-9D5B-C90D54795F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2CEED99-B0C6-486A-BD9E-086D3ABD47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211DD-5BC4-4F4F-8E82-566EFBA6DD82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E3C5C99-5393-4989-AFC1-061B297AD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6D74474-8258-485D-9B03-9F6179AD4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A5573-5DE2-422F-B504-DC358429B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63803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FCAF-AA07-4AD7-B8C4-CEC58605BC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4DC2705-A3B3-4425-A93F-FBB4466E32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8825FD7-19B1-4E2D-B115-AF14671771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BA80A8C-702D-4366-B9DB-D3C52132AD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A31E1BE7-AE7A-4359-9067-9F484DEEBA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2E098C86-0AA5-44E4-8F1D-1348D5BD25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211DD-5BC4-4F4F-8E82-566EFBA6DD82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23BAA4B-BCB2-42AA-964C-7F70001326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AED3F80-3305-4D92-9D4C-7EEC56439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A5573-5DE2-422F-B504-DC358429B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63453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9A41A4-04F2-4BB9-B2DD-55D52B2387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48D5080-CA5E-48BE-8E5C-13246604C0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211DD-5BC4-4F4F-8E82-566EFBA6DD82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7496086-D005-4064-8F92-9C41F4BD0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3A3AC0E-5126-4822-9C7E-0B62C317A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A5573-5DE2-422F-B504-DC358429B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3647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008D2BC5-0E5D-4645-A815-DFCA1A04B5A6}" type="datetime1">
              <a:rPr lang="ru-RU" smtClean="0"/>
              <a:pPr/>
              <a:t>04.10.2024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6876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81283E0-E878-4FDB-81C9-A595A67285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211DD-5BC4-4F4F-8E82-566EFBA6DD82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52463AB-C501-41DB-A35B-2BAFC9A81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B84C364-E657-4A01-9ED4-5073D69781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A5573-5DE2-422F-B504-DC358429B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58132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4B26DB-4491-43D6-85C6-C23CF8F17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9429EB6-C6F7-4EA8-9D6C-1CBCA82D08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AE88FD6-3FB3-43E3-A9BF-6ABD4B7783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C258B2B-2143-4179-B99B-79D0C59B2C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211DD-5BC4-4F4F-8E82-566EFBA6DD82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8BF0893-4521-4271-A2CD-6D5198A98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1F51635-80B7-4523-BD9C-96B96587E8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A5573-5DE2-422F-B504-DC358429B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87108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DB0A98-C9B8-4FD9-81DA-AF05CC49DF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4D2683C-A063-4495-A092-3D90FDE8DC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643DC28-5C50-42A0-94A3-E6711CDAFE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8ECB4B9-48D7-420D-9FF1-3BBC51EEE1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211DD-5BC4-4F4F-8E82-566EFBA6DD82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A47EE99-E153-41AA-9A6A-9DC974299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B27B7A3-A8BA-4942-B33E-614B0EF49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A5573-5DE2-422F-B504-DC358429B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631303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76D818-F111-404A-A3EF-F12A868C55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5A4E3A1-B21A-4680-832B-66B405074F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8697352-85D1-440F-AFB6-6DD7BFEFF3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211DD-5BC4-4F4F-8E82-566EFBA6DD82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0F16151-7048-4A5C-8803-91F4992F75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B3CD912-8F8B-434B-A7F1-DB1186C061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A5573-5DE2-422F-B504-DC358429B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60605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9CDB621A-5ADF-401A-91EE-AA0063DC6E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12A0387-38A7-4C53-A8CE-01DE3DBA37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5049355-0B23-416F-B021-CB3010242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211DD-5BC4-4F4F-8E82-566EFBA6DD82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7181227-C6C5-462D-88ED-51BDDD6BB5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87998B2-8348-4DDD-A3F8-8A42F6B37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A5573-5DE2-422F-B504-DC358429B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775421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C9B99B-F7EC-4F5A-A6DE-4A44DAAD6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0A273CB-FCDD-4C07-9CE0-DCF57689C0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211DD-5BC4-4F4F-8E82-566EFBA6DD82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E999FEA-2D03-4632-B4CD-090249658E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46FBFE2-5B7A-4629-897B-653D4C88A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A5573-5DE2-422F-B504-DC358429B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230182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F1089C-1038-423B-8F5D-1B05D8A01D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AE4B080-A2C6-43D6-B1BC-D23494BC0E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33DB0BF-E501-403F-B1E9-F9B0E3EE5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39241-8EEA-4944-A0B9-79B45A3E2FEC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82D952C-6E71-44E5-90A7-C0BECCCE7A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81BC78C-A918-4E9C-96E0-28D0376BA6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06BA8-42A6-4064-A55F-220AA6EE4B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863941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6636A5-1FEE-4654-BF04-CE5AE16CA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363BDD7-2B73-42E2-B1A3-6CED4106B5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3E6010A-9BC0-4BE2-A35C-4DC3936B3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39241-8EEA-4944-A0B9-79B45A3E2FEC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E584DEB-0952-4DE4-A658-D209323135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175570E-3D6D-461C-8EAE-E10F391FA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06BA8-42A6-4064-A55F-220AA6EE4B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474957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E3C971-0AB0-4F29-82BA-F62B05E4CF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C4F5BE3-13DC-410C-A8B6-7D8DAF95D0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0FACF02-63A4-4D61-8DF8-A7F19C0A6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39241-8EEA-4944-A0B9-79B45A3E2FEC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DEFA2A3-2340-444E-A7D2-5E494A7422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D15F1E3-E0CC-403B-9B82-383398EF40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06BA8-42A6-4064-A55F-220AA6EE4B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236733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759C03-EB36-4363-8DB9-16F5EFD6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1789D31-D9D5-45DD-B5E6-440355C480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0E3CA10-A97A-4C92-A1C9-C13B6A38E3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54AC93A-6583-4C93-B7F9-015E7270A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39241-8EEA-4944-A0B9-79B45A3E2FEC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EA71651-94AE-4CE9-AF43-BFB42461D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6DEE515-8881-4957-8E89-60030DC7BB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06BA8-42A6-4064-A55F-220AA6EE4B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971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Титульный слайд с рисун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 rot="10800000">
            <a:off x="0" y="5645510"/>
            <a:ext cx="12192000" cy="63125"/>
            <a:chOff x="507492" y="1501519"/>
            <a:chExt cx="8129016" cy="63125"/>
          </a:xfrm>
        </p:grpSpPr>
        <p:cxnSp>
          <p:nvCxnSpPr>
            <p:cNvPr id="17" name="Прямая соединительная линия 16"/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Группа 13"/>
          <p:cNvGrpSpPr/>
          <p:nvPr/>
        </p:nvGrpSpPr>
        <p:grpSpPr>
          <a:xfrm>
            <a:off x="0" y="1143000"/>
            <a:ext cx="12192000" cy="63125"/>
            <a:chOff x="507492" y="1501519"/>
            <a:chExt cx="8129016" cy="63125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Прямоугольник 6"/>
          <p:cNvSpPr/>
          <p:nvPr/>
        </p:nvSpPr>
        <p:spPr>
          <a:xfrm>
            <a:off x="0" y="5778124"/>
            <a:ext cx="12192000" cy="10798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-33866"/>
            <a:ext cx="12192000" cy="10798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4900" y="2292094"/>
            <a:ext cx="5734050" cy="2219691"/>
          </a:xfrm>
        </p:spPr>
        <p:txBody>
          <a:bodyPr rtlCol="0" anchor="ctr">
            <a:normAutofit/>
          </a:bodyPr>
          <a:lstStyle>
            <a:lvl1pPr algn="l" rtl="0">
              <a:defRPr sz="4400" cap="all" baseline="0"/>
            </a:lvl1pPr>
          </a:lstStyle>
          <a:p>
            <a:pPr rtl="0"/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04900" y="4511784"/>
            <a:ext cx="5734050" cy="955565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1800"/>
            </a:lvl1pPr>
            <a:lvl2pPr marL="457200" indent="0" algn="ctr" rtl="0">
              <a:buNone/>
              <a:defRPr sz="2000"/>
            </a:lvl2pPr>
            <a:lvl3pPr marL="914400" indent="0" algn="ctr" rtl="0">
              <a:buNone/>
              <a:defRPr sz="1800"/>
            </a:lvl3pPr>
            <a:lvl4pPr marL="1371600" indent="0" algn="ctr" rtl="0">
              <a:buNone/>
              <a:defRPr sz="1600"/>
            </a:lvl4pPr>
            <a:lvl5pPr marL="1828800" indent="0" algn="ctr" rtl="0">
              <a:buNone/>
              <a:defRPr sz="1600"/>
            </a:lvl5pPr>
            <a:lvl6pPr marL="2286000" indent="0" algn="ctr" rtl="0">
              <a:buNone/>
              <a:defRPr sz="1600"/>
            </a:lvl6pPr>
            <a:lvl7pPr marL="2743200" indent="0" algn="ctr" rtl="0">
              <a:buNone/>
              <a:defRPr sz="1600"/>
            </a:lvl7pPr>
            <a:lvl8pPr marL="3200400" indent="0" algn="ctr" rtl="0">
              <a:buNone/>
              <a:defRPr sz="1600"/>
            </a:lvl8pPr>
            <a:lvl9pPr marL="3657600" indent="0" algn="ctr" rtl="0">
              <a:buNone/>
              <a:defRPr sz="1600"/>
            </a:lvl9pPr>
          </a:lstStyle>
          <a:p>
            <a:pPr rtl="0"/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0" name="Рисунок 9"/>
          <p:cNvPicPr>
            <a:picLocks noChangeAspect="1"/>
          </p:cNvPicPr>
          <p:nvPr/>
        </p:nvPicPr>
        <p:blipFill rotWithShape="1">
          <a:blip r:embed="rId2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25880" y="0"/>
            <a:ext cx="1747524" cy="2292094"/>
          </a:xfrm>
          <a:prstGeom prst="rect">
            <a:avLst/>
          </a:prstGeom>
          <a:noFill/>
        </p:spPr>
      </p:pic>
      <p:sp>
        <p:nvSpPr>
          <p:cNvPr id="11" name="Рисунок 10"/>
          <p:cNvSpPr>
            <a:spLocks noGrp="1"/>
          </p:cNvSpPr>
          <p:nvPr>
            <p:ph type="pic" sz="quarter" idx="13"/>
          </p:nvPr>
        </p:nvSpPr>
        <p:spPr>
          <a:xfrm>
            <a:off x="6981063" y="1327589"/>
            <a:ext cx="5210937" cy="4208604"/>
          </a:xfrm>
          <a:solidFill>
            <a:schemeClr val="tx1">
              <a:lumMod val="20000"/>
              <a:lumOff val="80000"/>
            </a:schemeClr>
          </a:solidFill>
        </p:spPr>
        <p:txBody>
          <a:bodyPr tIns="1005840"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19" name="Пояснительный текст"/>
          <p:cNvSpPr/>
          <p:nvPr/>
        </p:nvSpPr>
        <p:spPr>
          <a:xfrm>
            <a:off x="12344400" y="0"/>
            <a:ext cx="1295400" cy="6858000"/>
          </a:xfrm>
          <a:prstGeom prst="roundRect">
            <a:avLst>
              <a:gd name="adj" fmla="val 9717"/>
            </a:avLst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rtl="0"/>
            <a:r>
              <a:rPr lang="ru-RU" sz="1100" b="1" i="1" dirty="0">
                <a:latin typeface="Arial" pitchFamily="34" charset="0"/>
                <a:cs typeface="Arial" pitchFamily="34" charset="0"/>
              </a:rPr>
              <a:t>ПРИМЕЧАНИЕ</a:t>
            </a:r>
            <a:endParaRPr lang="ru-RU" sz="1200" b="1" i="1" dirty="0">
              <a:latin typeface="Arial" pitchFamily="34" charset="0"/>
              <a:cs typeface="Arial" pitchFamily="34" charset="0"/>
            </a:endParaRPr>
          </a:p>
          <a:p>
            <a:pPr rtl="0"/>
            <a:r>
              <a:rPr lang="ru-RU" sz="1200" i="1" dirty="0">
                <a:latin typeface="Arial" pitchFamily="34" charset="0"/>
                <a:cs typeface="Arial" pitchFamily="34" charset="0"/>
              </a:rPr>
              <a:t>Чтобы изменить изображение на этом слайде, выберите рисунок и удалите его. Затем нажмите значок "Рисунки" в заполнителе, чтобы вставить изображение.</a:t>
            </a:r>
          </a:p>
        </p:txBody>
      </p:sp>
    </p:spTree>
    <p:extLst>
      <p:ext uri="{BB962C8B-B14F-4D97-AF65-F5344CB8AC3E}">
        <p14:creationId xmlns:p14="http://schemas.microsoft.com/office/powerpoint/2010/main" val="26739436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811ED1-38B2-4E37-A390-12EB6C05D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12C063C-CD04-42F9-9EC1-950B6C248F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CFA1955-3D7F-4957-B059-40EF3D7844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7F9DF74-6D00-4D34-8AA1-34EB447845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3A25179-4744-4985-9159-71EA4AA926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CC1ED58-7E28-4E71-B11B-0B6244B72C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39241-8EEA-4944-A0B9-79B45A3E2FEC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9982977-81D0-410B-8542-A4F70A656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A841D50-A922-4624-A819-C1D92A711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06BA8-42A6-4064-A55F-220AA6EE4B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713806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4B012E-D1C3-43F1-92A0-EDD4945445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8E30B6E-B16C-4A87-A408-DF7E987FE2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39241-8EEA-4944-A0B9-79B45A3E2FEC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88B3A6E-F495-4022-9F4D-254522C0A8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5E88165-0598-441C-AEDD-DB1AE4BC8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06BA8-42A6-4064-A55F-220AA6EE4B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4510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3A0E00B-5C95-4786-A076-D14D9E4D3A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39241-8EEA-4944-A0B9-79B45A3E2FEC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C764FA5-9BD9-4520-A241-468320CE5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20C261A-22D4-407B-9F36-09DF81F00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06BA8-42A6-4064-A55F-220AA6EE4B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453574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A30D49-EE19-45AA-8FE8-DF3339F50C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45B869F-5A04-4F09-A757-77286E399A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6A270F8-5C5B-41B9-AF55-C9E614AAB7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009AF27-3B81-406A-8ABF-865CAA242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39241-8EEA-4944-A0B9-79B45A3E2FEC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A1F4239-E7E6-47AF-BDCA-757FAB4BE8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7047078-F42D-447B-89F1-1F021DB38D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06BA8-42A6-4064-A55F-220AA6EE4B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49231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FAE508-F5F5-4432-A147-1B4103D7D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C53DDDC-FD0B-4587-B6B5-AFDB92F6F9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4F6B67D-37A2-4214-A736-9743CE1A87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63EE1AF-1864-42F2-B477-96D67B5F37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39241-8EEA-4944-A0B9-79B45A3E2FEC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C8C7213-0590-4A3D-BDFD-65359CCAA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9F17744-3770-486F-BB22-5F848634BF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06BA8-42A6-4064-A55F-220AA6EE4B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720854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E90641-70A1-4BB9-83BF-787C55030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7A48ACF-5638-411C-A2B0-B86465E43F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780533C-61D9-4254-AC44-0E77CFF77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39241-8EEA-4944-A0B9-79B45A3E2FEC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DAD4B76-FC75-43ED-86EA-254D1EAB50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D0D33AF-A30C-462E-838B-EC9BC3C5E4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06BA8-42A6-4064-A55F-220AA6EE4B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826429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E4461F6-6872-4D46-B6D8-DD85109F132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780B638-1943-43C5-BD1F-3540A38B24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3E0704D-02DF-45B6-A648-230B4803E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39241-8EEA-4944-A0B9-79B45A3E2FEC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6EA56D0-C702-4050-9404-132735F162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813979B-068A-4C84-ABC2-0C8662C95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06BA8-42A6-4064-A55F-220AA6EE4B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348291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AE09B8-1C6A-49F6-ADCE-FE8D949F66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04B4BC4-27CA-4943-A06E-D729301519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39241-8EEA-4944-A0B9-79B45A3E2FEC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23346E2-B26A-4CB9-A090-4F7B3FCEF4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663B06B-2520-4B3F-B43C-36E2998EE9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06BA8-42A6-4064-A55F-220AA6EE4B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508229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23177E-59AF-41B0-9BCC-F90B79C575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F6219B9-793B-4B94-988F-B3B42E68B9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F31BAB1-03ED-4966-9B27-F9D8095BB5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6FA05-068A-4B49-B165-83B4070A764E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B645442-3836-4123-8E90-3517A4391A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8EC37E8-1244-456D-8173-AA3CACAA29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2C9FC-3422-4495-BFB4-FFC6BC6234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150802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5218EF-33B1-4538-AA62-95E94DCCD9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C3216B-C2FC-4938-9BDF-187456D69D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AE97DCB-CCC9-4284-BC1E-679A014B5B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6FA05-068A-4B49-B165-83B4070A764E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EC7D391-A681-4040-B13E-478F12847E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77834F3-E340-4D39-A431-3A8A88EA8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2C9FC-3422-4495-BFB4-FFC6BC6234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81189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04FFBA-08A4-4899-9715-1BB9C47587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7565F5F-A5E0-44E5-89AF-CFF3CC42D5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E0B6C-3F58-4527-A133-F91FB65EBC2F}" type="datetime1">
              <a:rPr lang="ru-RU" smtClean="0"/>
              <a:pPr/>
              <a:t>04.10.2024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AC5B8CE-FD80-447B-9B2E-A32CF6A18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543269D-6088-44F0-ACBC-834440F82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1301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FEBA47-654A-4C21-BCDE-D93AA0C84E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4ABC6B1-1BC9-4F69-8A05-BCD78FA58D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62B0FF0-C15E-4E92-B356-7DD380FA51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6FA05-068A-4B49-B165-83B4070A764E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C412F78-5A0C-44BA-AFE2-AF311AE90C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81074F4-8A84-4279-A5A6-C6FA45BBF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2C9FC-3422-4495-BFB4-FFC6BC6234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648716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8AF184-610B-41B9-92A0-9C3EB0E7A6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BBD5B1F-FEFD-4EC8-8189-B02DC9631C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CD99C1A-522A-46AF-AF12-C230BFD5E8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9730177-963C-414C-B27C-8177EFD8FD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6FA05-068A-4B49-B165-83B4070A764E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22B6935-1ECA-4C39-ADA9-BF7859E241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8EB2794-ACD5-4043-BBA8-65DA73EE9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2C9FC-3422-4495-BFB4-FFC6BC6234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235755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D21DAC-6CD3-4049-BEF3-2E2193FBCE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5F36F6D-C45B-4771-8658-F1511C187B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250C3DC-878C-4EC3-A2C5-7E307DF2BF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19FD294-DD0F-497E-ADAA-2BD2AF62CD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FEEA24D-9B94-4E0F-A224-7C00A32B44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97A63F9-8C9C-485D-BD96-E2B5815F48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6FA05-068A-4B49-B165-83B4070A764E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0079478-E34B-4BF1-9BF6-3C1D8B9B5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26D792B-BEA7-48F9-ACAD-9DCBC2F8B9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2C9FC-3422-4495-BFB4-FFC6BC6234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530058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5A2A0D-134D-4B96-9B34-F41C8400E6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DBA4C07-3BB8-460B-9612-C277CF1647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6FA05-068A-4B49-B165-83B4070A764E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D4E5A14-D325-4A4E-B982-1CB0A95A6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3511EFC-99DD-4B77-9B94-D07131ECD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2C9FC-3422-4495-BFB4-FFC6BC6234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866027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49E1920-B21C-4039-B90D-4F3BA1A6B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6FA05-068A-4B49-B165-83B4070A764E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E11A494-DC0F-4993-AA21-61BF7FCCD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715FBFD-731E-458E-8FA8-8FA68D6EE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2C9FC-3422-4495-BFB4-FFC6BC6234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990887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59C4A9-1D54-4FC2-A7B5-46AD616216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995FDB9-8B27-48DC-B7D0-AC21AAEDA2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076B881-C3C9-4E56-9413-423CD0E151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F18238B-408C-4511-9DDD-EE6C14E51D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6FA05-068A-4B49-B165-83B4070A764E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486F6C0-C059-4653-97EA-0E96DCC1C5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41368B7-C69D-4ECE-9D04-2FEDAD2024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2C9FC-3422-4495-BFB4-FFC6BC6234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738557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E55694-C90A-4508-B1BA-F1C2A71F13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E688987-6091-4429-9B84-88F986CF64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A2CB62C-51FA-4C44-A80C-D1070184B2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4FB1599-D56F-4291-9358-F091D178B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6FA05-068A-4B49-B165-83B4070A764E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9FC3499-E173-4BF7-9937-05AA7E2372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133F27D-C725-4B45-B954-ED4A12ECE9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2C9FC-3422-4495-BFB4-FFC6BC6234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631903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E8DD79-3DED-43F7-9140-6E6AF47A4C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7550680-5093-4F53-9C1E-1A5A558958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6439B2B-02CC-4717-A8C0-CF724244A7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6FA05-068A-4B49-B165-83B4070A764E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20A2A93-EFFD-4EA3-8D47-613ADD8E2F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1625B25-68C5-43FF-B53A-84B682CAB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2C9FC-3422-4495-BFB4-FFC6BC6234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275513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963CED9-513A-43F8-A1E3-5E5B7FD785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093DDB5-6DA8-4469-A3EB-1BCD68C3C0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7A66498-776E-4E70-90E3-3C71509FE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6FA05-068A-4B49-B165-83B4070A764E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CD41853-213A-411A-B6F7-99130EFB7C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E5BAAE9-5A11-43D8-9AA8-D77B6F5B6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2C9FC-3422-4495-BFB4-FFC6BC6234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299381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A56FFA-CEC6-4120-AAB4-7EFDDB57D8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46336EB-9536-4507-B0A6-7C5BAA57C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6FA05-068A-4B49-B165-83B4070A764E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831E107-B4D0-4AEA-BB5F-F03DEAB4E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05AFA5B-8839-4822-8609-59CFBB512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2C9FC-3422-4495-BFB4-FFC6BC6234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80304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 7"/>
          <p:cNvGrpSpPr/>
          <p:nvPr/>
        </p:nvGrpSpPr>
        <p:grpSpPr>
          <a:xfrm>
            <a:off x="0" y="2514600"/>
            <a:ext cx="12192000" cy="3194035"/>
            <a:chOff x="647402" y="2514600"/>
            <a:chExt cx="10838688" cy="3194035"/>
          </a:xfrm>
        </p:grpSpPr>
        <p:grpSp>
          <p:nvGrpSpPr>
            <p:cNvPr id="9" name="Группа 8"/>
            <p:cNvGrpSpPr/>
            <p:nvPr/>
          </p:nvGrpSpPr>
          <p:grpSpPr>
            <a:xfrm>
              <a:off x="647402" y="2514600"/>
              <a:ext cx="10838688" cy="63125"/>
              <a:chOff x="507492" y="1501519"/>
              <a:chExt cx="8129016" cy="63125"/>
            </a:xfrm>
          </p:grpSpPr>
          <p:cxnSp>
            <p:nvCxnSpPr>
              <p:cNvPr id="14" name="Прямая соединительная линия 13"/>
              <p:cNvCxnSpPr/>
              <p:nvPr/>
            </p:nvCxnSpPr>
            <p:spPr>
              <a:xfrm>
                <a:off x="507492" y="1564644"/>
                <a:ext cx="8129016" cy="0"/>
              </a:xfrm>
              <a:prstGeom prst="line">
                <a:avLst/>
              </a:prstGeom>
              <a:ln w="381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Прямая соединительная линия 14"/>
              <p:cNvCxnSpPr/>
              <p:nvPr/>
            </p:nvCxnSpPr>
            <p:spPr>
              <a:xfrm>
                <a:off x="507492" y="1501519"/>
                <a:ext cx="8129016" cy="0"/>
              </a:xfrm>
              <a:prstGeom prst="line">
                <a:avLst/>
              </a:prstGeom>
              <a:ln w="127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Прямоугольник 9"/>
            <p:cNvSpPr/>
            <p:nvPr/>
          </p:nvSpPr>
          <p:spPr>
            <a:xfrm>
              <a:off x="647402" y="2640850"/>
              <a:ext cx="10838688" cy="294153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  <p:grpSp>
          <p:nvGrpSpPr>
            <p:cNvPr id="11" name="Группа 10"/>
            <p:cNvGrpSpPr/>
            <p:nvPr/>
          </p:nvGrpSpPr>
          <p:grpSpPr>
            <a:xfrm rot="10800000">
              <a:off x="647402" y="5645510"/>
              <a:ext cx="10838688" cy="63125"/>
              <a:chOff x="507492" y="1501519"/>
              <a:chExt cx="8129016" cy="63125"/>
            </a:xfrm>
          </p:grpSpPr>
          <p:cxnSp>
            <p:nvCxnSpPr>
              <p:cNvPr id="12" name="Прямая соединительная линия 11"/>
              <p:cNvCxnSpPr/>
              <p:nvPr/>
            </p:nvCxnSpPr>
            <p:spPr>
              <a:xfrm>
                <a:off x="507492" y="1564644"/>
                <a:ext cx="8129016" cy="0"/>
              </a:xfrm>
              <a:prstGeom prst="line">
                <a:avLst/>
              </a:prstGeom>
              <a:ln w="381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Прямая соединительная линия 12"/>
              <p:cNvCxnSpPr/>
              <p:nvPr/>
            </p:nvCxnSpPr>
            <p:spPr>
              <a:xfrm>
                <a:off x="507492" y="1501519"/>
                <a:ext cx="8129016" cy="0"/>
              </a:xfrm>
              <a:prstGeom prst="line">
                <a:avLst/>
              </a:prstGeom>
              <a:ln w="127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4899" y="2971806"/>
            <a:ext cx="10071099" cy="1684150"/>
          </a:xfrm>
        </p:spPr>
        <p:txBody>
          <a:bodyPr rtlCol="0" anchor="ctr">
            <a:normAutofit/>
          </a:bodyPr>
          <a:lstStyle>
            <a:lvl1pPr algn="l" rtl="0">
              <a:defRPr sz="4400" cap="all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104899" y="4655956"/>
            <a:ext cx="10071099" cy="50975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l" rtl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l" rtl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BF3049B1-F681-4AF5-B948-A3B940E9215A}" type="datetime1">
              <a:rPr lang="ru-RU" smtClean="0"/>
              <a:pPr/>
              <a:t>04.10.2024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smtClean="0"/>
              <a:t>‹#›</a:t>
            </a:fld>
            <a:endParaRPr lang="ru-RU" dirty="0"/>
          </a:p>
        </p:txBody>
      </p:sp>
      <p:pic>
        <p:nvPicPr>
          <p:cNvPr id="7" name="Рисунок 6"/>
          <p:cNvPicPr>
            <a:picLocks noChangeAspect="1"/>
          </p:cNvPicPr>
          <p:nvPr/>
        </p:nvPicPr>
        <p:blipFill>
          <a:blip r:embed="rId2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5880" y="0"/>
            <a:ext cx="1783188" cy="2971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678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04900" y="1600200"/>
            <a:ext cx="4914900" cy="4571999"/>
          </a:xfrm>
        </p:spPr>
        <p:txBody>
          <a:bodyPr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/>
            </a:lvl7pPr>
            <a:lvl8pPr algn="l" rtl="0">
              <a:defRPr/>
            </a:lvl8pPr>
            <a:lvl9pPr algn="l" rtl="0">
              <a:defRPr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4914900" cy="4571999"/>
          </a:xfrm>
        </p:spPr>
        <p:txBody>
          <a:bodyPr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/>
            </a:lvl7pPr>
            <a:lvl8pPr algn="l" rtl="0">
              <a:defRPr/>
            </a:lvl8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89071334-89C1-48F8-8089-E3D6AA3BB79C}" type="datetime1">
              <a:rPr lang="ru-RU" smtClean="0"/>
              <a:pPr/>
              <a:t>04.10.2024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7791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04900" y="1600200"/>
            <a:ext cx="4919472" cy="823912"/>
          </a:xfrm>
        </p:spPr>
        <p:txBody>
          <a:bodyPr rtlCol="0" anchor="b"/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104900" y="2424112"/>
            <a:ext cx="4919472" cy="3748088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66110" y="1600200"/>
            <a:ext cx="4919472" cy="823912"/>
          </a:xfrm>
        </p:spPr>
        <p:txBody>
          <a:bodyPr rtlCol="0" anchor="b"/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66110" y="2424112"/>
            <a:ext cx="4919472" cy="3748088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3FDCDF3F-3D72-4F56-93A1-9DDD55AB6452}" type="datetime1">
              <a:rPr lang="ru-RU" smtClean="0"/>
              <a:pPr/>
              <a:t>04.10.2024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101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C5C11A32-C44A-4E32-8FFB-D057369B4F61}" type="datetime1">
              <a:rPr lang="ru-RU" smtClean="0"/>
              <a:pPr/>
              <a:t>04.10.2024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8111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5E5ECC2E-6DAB-4717-9C53-38589639C202}" type="datetime1">
              <a:rPr lang="ru-RU" smtClean="0"/>
              <a:pPr/>
              <a:t>04.10.2024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FF54DE5-C571-48E8-A5BC-B369434E2F4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416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заголовка 1"/>
          <p:cNvSpPr>
            <a:spLocks noGrp="1"/>
          </p:cNvSpPr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</p:spPr>
        <p:txBody>
          <a:bodyPr vert="horz" lIns="0" tIns="45720" rIns="0" bIns="45720" rtlCol="0" anchor="b">
            <a:normAutofit/>
          </a:bodyPr>
          <a:lstStyle/>
          <a:p>
            <a:pPr rtl="0"/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04900" y="1600200"/>
            <a:ext cx="9982200" cy="457200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 rtl="0"/>
            <a:r>
              <a:rPr lang="ru-RU" dirty="0"/>
              <a:t>Образец текста</a:t>
            </a:r>
          </a:p>
          <a:p>
            <a:pPr lvl="1" rtl="0"/>
            <a:r>
              <a:rPr lang="ru-RU" dirty="0"/>
              <a:t>Второй уровень</a:t>
            </a:r>
          </a:p>
          <a:p>
            <a:pPr lvl="2" rtl="0"/>
            <a:r>
              <a:rPr lang="ru-RU" dirty="0"/>
              <a:t>Третий уровень</a:t>
            </a:r>
          </a:p>
          <a:p>
            <a:pPr lvl="3" rtl="0"/>
            <a:r>
              <a:rPr lang="ru-RU" dirty="0"/>
              <a:t>Четвертый уровень</a:t>
            </a:r>
          </a:p>
          <a:p>
            <a:pPr lvl="4" rtl="0"/>
            <a:r>
              <a:rPr lang="ru-RU" dirty="0"/>
              <a:t>Пятый уровень</a:t>
            </a:r>
          </a:p>
          <a:p>
            <a:pPr lvl="5" rtl="0"/>
            <a:r>
              <a:rPr lang="ru-RU" dirty="0"/>
              <a:t>Шестой уровень</a:t>
            </a:r>
          </a:p>
          <a:p>
            <a:pPr lvl="6" rtl="0"/>
            <a:r>
              <a:rPr lang="ru-RU" dirty="0"/>
              <a:t>Седьмой уровень</a:t>
            </a:r>
          </a:p>
          <a:p>
            <a:pPr lvl="7" rtl="0"/>
            <a:r>
              <a:rPr lang="ru-RU" dirty="0"/>
              <a:t>Восьмой уровень</a:t>
            </a:r>
          </a:p>
          <a:p>
            <a:pPr lvl="8" rtl="0"/>
            <a:r>
              <a:rPr lang="ru-RU" dirty="0"/>
              <a:t>Девятый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 rtl="0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A42E0B6C-3F58-4527-A133-F91FB65EBC2F}" type="datetime1">
              <a:rPr lang="ru-RU" smtClean="0"/>
              <a:pPr/>
              <a:t>04.10.2024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 rtl="0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 rtl="0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0FF54DE5-C571-48E8-A5BC-B369434E2F44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15" name="Группа 14"/>
          <p:cNvGrpSpPr/>
          <p:nvPr/>
        </p:nvGrpSpPr>
        <p:grpSpPr>
          <a:xfrm>
            <a:off x="1103376" y="1219201"/>
            <a:ext cx="9985248" cy="84403"/>
            <a:chOff x="1073150" y="1219201"/>
            <a:chExt cx="10058400" cy="63125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 rot="10800000">
              <a:off x="1073150" y="1219201"/>
              <a:ext cx="10058400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rot="10800000">
              <a:off x="1073150" y="1282326"/>
              <a:ext cx="10058400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46251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6">
          <p15:clr>
            <a:srgbClr val="F26B43"/>
          </p15:clr>
        </p15:guide>
        <p15:guide id="2" pos="6984">
          <p15:clr>
            <a:srgbClr val="F26B43"/>
          </p15:clr>
        </p15:guide>
        <p15:guide id="3" orient="horz" pos="1008">
          <p15:clr>
            <a:srgbClr val="F26B43"/>
          </p15:clr>
        </p15:guide>
        <p15:guide id="4" orient="horz" pos="3888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B45EC6-5BF5-4FE2-B762-8CFC7AF272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B14F152-50CB-4E4D-86C1-8C4DCBFC3B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0DD6065-9B8A-4430-8981-7E58B983A8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6211DD-5BC4-4F4F-8E82-566EFBA6DD82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0C98B18-5D52-4A0A-9F57-FD14910B47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FD6BB36-9DB1-4CFC-83AD-EC0B6B9426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9A5573-5DE2-422F-B504-DC358429B0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7042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6C7F38-6E08-4CCF-928E-33A4A6D77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165DDC9-BAED-4F8E-887B-79D11F95CA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2E2CB36-FCCC-4ED6-8AA2-9082BA8D52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139241-8EEA-4944-A0B9-79B45A3E2FEC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66F80F0-30C4-45E0-BC91-F80CD89C3F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E5F3143-250B-412A-ABD3-EE2D726F1D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706BA8-42A6-4064-A55F-220AA6EE4B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6809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414162-9399-47FD-8F91-76EAB481D1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EC74780-E775-4269-83C6-59DBBA041E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06FEA2D-C97F-444B-A265-FB84FC9B68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E6FA05-068A-4B49-B165-83B4070A764E}" type="datetimeFigureOut">
              <a:rPr lang="ru-RU" smtClean="0"/>
              <a:t>04.10.2024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3FF3003-BCB4-47F0-87BA-DAB2881C0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CA1D18E-2996-4B91-8AFD-9017A0B45C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D2C9FC-3422-4495-BFB4-FFC6BC6234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4444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rarta.com/ru/museum/collection/artists/detail/author-00021/" TargetMode="Externa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rarta.com/ru/museum/collection/artists/detail/author-00029/" TargetMode="Externa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hyperlink" Target="https://quick.apkpro.ru/poll/51863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4" Type="http://schemas.openxmlformats.org/officeDocument/2006/relationships/comments" Target="../comments/commen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273A5C-57F3-485B-B9A8-36C221F7F3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Достижения современного российского искусства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634DBC2-A35E-45CB-A021-E40099AB818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Борзых А.С. </a:t>
            </a:r>
          </a:p>
          <a:p>
            <a:r>
              <a:rPr lang="ru-RU" dirty="0"/>
              <a:t>Учитель обществознания</a:t>
            </a:r>
          </a:p>
          <a:p>
            <a:r>
              <a:rPr lang="ru-RU" dirty="0"/>
              <a:t>МАОУ «Средняя общеобразовательная школа № 40»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4CE89DF-4060-4047-976B-87649CA31A7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165" r="13165"/>
          <a:stretch>
            <a:fillRect/>
          </a:stretch>
        </p:blipFill>
        <p:spPr>
          <a:xfrm>
            <a:off x="6838950" y="1324698"/>
            <a:ext cx="5210937" cy="4208604"/>
          </a:xfrm>
        </p:spPr>
      </p:pic>
    </p:spTree>
    <p:extLst>
      <p:ext uri="{BB962C8B-B14F-4D97-AF65-F5344CB8AC3E}">
        <p14:creationId xmlns:p14="http://schemas.microsoft.com/office/powerpoint/2010/main" val="3934665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516E08-A1B4-4792-829A-4C2E5862AD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318" y="0"/>
            <a:ext cx="9980682" cy="1096962"/>
          </a:xfrm>
        </p:spPr>
        <p:txBody>
          <a:bodyPr/>
          <a:lstStyle/>
          <a:p>
            <a:r>
              <a:rPr lang="ru-RU" dirty="0"/>
              <a:t>2 ГРУППА: «Периодизация современного искусства»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4DE24C6-A442-4705-8274-E71D4C4DFC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0318" y="815010"/>
            <a:ext cx="11971682" cy="5357190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/>
              <a:t>2. Эпоха после второй мировой войны (</a:t>
            </a:r>
            <a:r>
              <a:rPr lang="ru-RU" sz="2800" dirty="0" err="1"/>
              <a:t>post-war</a:t>
            </a:r>
            <a:r>
              <a:rPr lang="ru-RU" sz="2800" dirty="0"/>
              <a:t> </a:t>
            </a:r>
            <a:r>
              <a:rPr lang="ru-RU" sz="2800" dirty="0" err="1"/>
              <a:t>and</a:t>
            </a:r>
            <a:r>
              <a:rPr lang="ru-RU" sz="2800" dirty="0"/>
              <a:t> </a:t>
            </a:r>
            <a:r>
              <a:rPr lang="ru-RU" sz="2800" dirty="0" err="1"/>
              <a:t>contemporary</a:t>
            </a:r>
            <a:r>
              <a:rPr lang="ru-RU" sz="2800" dirty="0"/>
              <a:t> </a:t>
            </a:r>
            <a:r>
              <a:rPr lang="ru-RU" sz="2800" dirty="0" err="1"/>
              <a:t>art</a:t>
            </a:r>
            <a:r>
              <a:rPr lang="ru-RU" sz="2800" dirty="0"/>
              <a:t>)</a:t>
            </a:r>
          </a:p>
          <a:p>
            <a:pPr marL="457200" indent="-457200">
              <a:buFont typeface="+mj-lt"/>
              <a:buAutoNum type="arabicPeriod"/>
            </a:pPr>
            <a:endParaRPr lang="ru-RU" dirty="0"/>
          </a:p>
        </p:txBody>
      </p:sp>
      <p:sp>
        <p:nvSpPr>
          <p:cNvPr id="4" name="AutoShape 2" descr="Марк Захарович Шагал. Ноктюрн (Ночная сцена)">
            <a:extLst>
              <a:ext uri="{FF2B5EF4-FFF2-40B4-BE49-F238E27FC236}">
                <a16:creationId xmlns:a16="http://schemas.microsoft.com/office/drawing/2014/main" id="{77269412-1BD8-45D9-9316-845C7349291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8D5BA69-0802-4D50-B480-CE451233912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685" y="1604799"/>
            <a:ext cx="5871715" cy="443819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A51B7C7-E4F1-4FA2-9D03-D9B6DEDFDD65}"/>
              </a:ext>
            </a:extLst>
          </p:cNvPr>
          <p:cNvSpPr txBox="1"/>
          <p:nvPr/>
        </p:nvSpPr>
        <p:spPr>
          <a:xfrm>
            <a:off x="298174" y="6172200"/>
            <a:ext cx="59502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И. </a:t>
            </a:r>
            <a:r>
              <a:rPr lang="ru-RU" dirty="0" err="1"/>
              <a:t>Шевандронова</a:t>
            </a:r>
            <a:r>
              <a:rPr lang="ru-RU" dirty="0"/>
              <a:t> В сельской библиотеке, 1954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4735987-F7C6-4443-9736-1A44CB4216D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4134" y="1438876"/>
            <a:ext cx="3230553" cy="46041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0036560-9575-463B-A1A1-EC265508FD93}"/>
              </a:ext>
            </a:extLst>
          </p:cNvPr>
          <p:cNvSpPr txBox="1"/>
          <p:nvPr/>
        </p:nvSpPr>
        <p:spPr>
          <a:xfrm>
            <a:off x="6937513" y="6261652"/>
            <a:ext cx="4542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В. </a:t>
            </a:r>
            <a:r>
              <a:rPr lang="ru-RU" dirty="0" err="1"/>
              <a:t>Костецкий</a:t>
            </a:r>
            <a:r>
              <a:rPr lang="ru-RU" dirty="0"/>
              <a:t> Возвращение, 1947</a:t>
            </a:r>
          </a:p>
        </p:txBody>
      </p:sp>
    </p:spTree>
    <p:extLst>
      <p:ext uri="{BB962C8B-B14F-4D97-AF65-F5344CB8AC3E}">
        <p14:creationId xmlns:p14="http://schemas.microsoft.com/office/powerpoint/2010/main" val="719023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516E08-A1B4-4792-829A-4C2E5862AD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318" y="0"/>
            <a:ext cx="9980682" cy="1096962"/>
          </a:xfrm>
        </p:spPr>
        <p:txBody>
          <a:bodyPr/>
          <a:lstStyle/>
          <a:p>
            <a:r>
              <a:rPr lang="ru-RU" dirty="0"/>
              <a:t>2 ГРУППА: «Периодизация современного искусства»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4DE24C6-A442-4705-8274-E71D4C4DFC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0318" y="755374"/>
            <a:ext cx="10866782" cy="5416826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3. </a:t>
            </a:r>
            <a:r>
              <a:rPr lang="ru-RU" sz="2800" dirty="0"/>
              <a:t>Постмодернизм </a:t>
            </a:r>
          </a:p>
          <a:p>
            <a:pPr marL="457200" indent="-457200">
              <a:buFont typeface="+mj-lt"/>
              <a:buAutoNum type="arabicPeriod"/>
            </a:pPr>
            <a:endParaRPr lang="ru-RU" dirty="0"/>
          </a:p>
        </p:txBody>
      </p:sp>
      <p:sp>
        <p:nvSpPr>
          <p:cNvPr id="4" name="AutoShape 2" descr="Марк Захарович Шагал. Ноктюрн (Ночная сцена)">
            <a:extLst>
              <a:ext uri="{FF2B5EF4-FFF2-40B4-BE49-F238E27FC236}">
                <a16:creationId xmlns:a16="http://schemas.microsoft.com/office/drawing/2014/main" id="{77269412-1BD8-45D9-9316-845C7349291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902D2AF-D61E-459C-8694-63EA51CD35A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112" y="1544288"/>
            <a:ext cx="4439673" cy="442233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A24E0C2-AFAB-4F36-97E0-63B317A31A74}"/>
              </a:ext>
            </a:extLst>
          </p:cNvPr>
          <p:cNvSpPr txBox="1"/>
          <p:nvPr/>
        </p:nvSpPr>
        <p:spPr>
          <a:xfrm>
            <a:off x="427383" y="6172200"/>
            <a:ext cx="39358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Г. Коржев На троих, 1987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040AFE9-31A7-4574-B9DE-F993C0BA4EE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7357" y="891381"/>
            <a:ext cx="3930336" cy="507523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1072AF4-67E6-46F6-A509-9B923BA8F2B7}"/>
              </a:ext>
            </a:extLst>
          </p:cNvPr>
          <p:cNvSpPr txBox="1"/>
          <p:nvPr/>
        </p:nvSpPr>
        <p:spPr>
          <a:xfrm>
            <a:off x="5814391" y="6172200"/>
            <a:ext cx="46813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З. Церетели Жизнь прошла как ржавый медный пятак, 2002</a:t>
            </a:r>
          </a:p>
        </p:txBody>
      </p:sp>
    </p:spTree>
    <p:extLst>
      <p:ext uri="{BB962C8B-B14F-4D97-AF65-F5344CB8AC3E}">
        <p14:creationId xmlns:p14="http://schemas.microsoft.com/office/powerpoint/2010/main" val="1456025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640738-CEC5-42A6-8636-7630708241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335" y="137319"/>
            <a:ext cx="9980682" cy="1096962"/>
          </a:xfrm>
        </p:spPr>
        <p:txBody>
          <a:bodyPr/>
          <a:lstStyle/>
          <a:p>
            <a:r>
              <a:rPr lang="ru-RU" dirty="0"/>
              <a:t>3 ГРУППА Качества современного искусства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6C7B1B0-D2AB-4CF3-AE60-BA0C1EC5A1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8113" y="864703"/>
            <a:ext cx="11748052" cy="585597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3600" dirty="0"/>
          </a:p>
          <a:p>
            <a:pPr marL="0" indent="0">
              <a:buNone/>
            </a:pPr>
            <a:r>
              <a:rPr lang="ru-RU" sz="3600" dirty="0"/>
              <a:t>Первое — это качество новаторства или некой оригинальности, которое никто не отменял с начала XX века.</a:t>
            </a:r>
          </a:p>
          <a:p>
            <a:pPr marL="0" indent="0">
              <a:buNone/>
            </a:pPr>
            <a:r>
              <a:rPr lang="ru-RU" sz="3600" dirty="0"/>
              <a:t>Второе — признание, признание миром искусства.</a:t>
            </a:r>
          </a:p>
          <a:p>
            <a:pPr marL="0" indent="0">
              <a:buNone/>
            </a:pPr>
            <a:r>
              <a:rPr lang="ru-RU" sz="3600" dirty="0"/>
              <a:t>Третий фактор — резонанс, т. е. аудиторная реакция, которая может выражаться большой посещаемостью, лайками, репостами, продажей сувенирной продукции</a:t>
            </a:r>
          </a:p>
        </p:txBody>
      </p:sp>
    </p:spTree>
    <p:extLst>
      <p:ext uri="{BB962C8B-B14F-4D97-AF65-F5344CB8AC3E}">
        <p14:creationId xmlns:p14="http://schemas.microsoft.com/office/powerpoint/2010/main" val="1321215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C1A81D-F847-4D42-8B79-5AA430F5B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4 ГРУППА Интеграция современного искусства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53AFC77-4054-4FB1-BC7B-3F0FE7AC96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Интеграция в улицу, в современное пространство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28A5338-7E41-424A-9FEF-55A7F8873B8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4206" y="1913661"/>
            <a:ext cx="5830519" cy="388701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F35DB3D-4628-472E-8BF9-501B7A0C992E}"/>
              </a:ext>
            </a:extLst>
          </p:cNvPr>
          <p:cNvSpPr txBox="1"/>
          <p:nvPr/>
        </p:nvSpPr>
        <p:spPr>
          <a:xfrm>
            <a:off x="5357192" y="5997914"/>
            <a:ext cx="50987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Тимофей </a:t>
            </a:r>
            <a:r>
              <a:rPr lang="ru-RU" dirty="0" err="1"/>
              <a:t>Радя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F110BFC-689A-45F4-A34E-03510201F66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869" y="1913661"/>
            <a:ext cx="5838548" cy="388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541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B1BD35-8437-49C5-9D6E-DBB2C9E598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9709" y="-181079"/>
            <a:ext cx="9980682" cy="1096962"/>
          </a:xfrm>
        </p:spPr>
        <p:txBody>
          <a:bodyPr/>
          <a:lstStyle/>
          <a:p>
            <a:r>
              <a:rPr lang="ru-RU" dirty="0"/>
              <a:t>4 ГРУППА Интеграция современного искусства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2BBF8C0-EB7F-4551-84BB-929987CEC0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7565" y="1093304"/>
            <a:ext cx="10689535" cy="5078896"/>
          </a:xfrm>
        </p:spPr>
        <p:txBody>
          <a:bodyPr/>
          <a:lstStyle/>
          <a:p>
            <a:r>
              <a:rPr lang="ru-RU" dirty="0"/>
              <a:t>Интеграция в киноискусство</a:t>
            </a:r>
          </a:p>
          <a:p>
            <a:r>
              <a:rPr lang="ru-RU" dirty="0"/>
              <a:t>Интеграции искусства в жизнь — коллаборация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9CCAF4F-4A33-4136-9600-8A210572147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066" t="15362" r="24765" b="13769"/>
          <a:stretch/>
        </p:blipFill>
        <p:spPr>
          <a:xfrm>
            <a:off x="520934" y="2037522"/>
            <a:ext cx="4051065" cy="400581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B4553C6-22CC-4617-B449-EF4128055F0C}"/>
              </a:ext>
            </a:extLst>
          </p:cNvPr>
          <p:cNvSpPr txBox="1"/>
          <p:nvPr/>
        </p:nvSpPr>
        <p:spPr>
          <a:xfrm>
            <a:off x="520934" y="6074164"/>
            <a:ext cx="40510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П. </a:t>
            </a:r>
            <a:r>
              <a:rPr lang="ru-RU" b="1" dirty="0" err="1"/>
              <a:t>Пепперштейн</a:t>
            </a:r>
            <a:r>
              <a:rPr lang="ru-RU" b="1" dirty="0"/>
              <a:t> салфетки для Яндекс. Еды</a:t>
            </a:r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8EBB61B-1974-4C90-A74F-5AD38A3D334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5368" y="2068349"/>
            <a:ext cx="7121449" cy="400581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0CF0086-2F9A-44F1-AD23-3CBFD41D2E05}"/>
              </a:ext>
            </a:extLst>
          </p:cNvPr>
          <p:cNvSpPr txBox="1"/>
          <p:nvPr/>
        </p:nvSpPr>
        <p:spPr>
          <a:xfrm>
            <a:off x="5049079" y="6349621"/>
            <a:ext cx="65995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cap="all" dirty="0"/>
              <a:t>РЕКЛАМНАЯ КАМПАНИЯ </a:t>
            </a:r>
            <a:r>
              <a:rPr lang="en-US" cap="all" dirty="0"/>
              <a:t>LOUIS VUITTON X YAYOI KUSAMA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456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B1BD35-8437-49C5-9D6E-DBB2C9E598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4 ГРУППА Интеграция современного искусства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2BBF8C0-EB7F-4551-84BB-929987CEC0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6787" y="1225507"/>
            <a:ext cx="9982200" cy="4572000"/>
          </a:xfrm>
        </p:spPr>
        <p:txBody>
          <a:bodyPr/>
          <a:lstStyle/>
          <a:p>
            <a:r>
              <a:rPr lang="ru-RU" dirty="0"/>
              <a:t>Перформансы 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A7454B0-F862-4710-AC27-CF74833B4F2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445" y="1691673"/>
            <a:ext cx="5464037" cy="4105834"/>
          </a:xfrm>
          <a:prstGeom prst="rect">
            <a:avLst/>
          </a:prstGeom>
        </p:spPr>
      </p:pic>
      <p:pic>
        <p:nvPicPr>
          <p:cNvPr id="9218" name="Picture 2" descr="http://i2.wp.com/aroundart.org/wp-content/uploads/2014/10/sigutin22.jpg">
            <a:extLst>
              <a:ext uri="{FF2B5EF4-FFF2-40B4-BE49-F238E27FC236}">
                <a16:creationId xmlns:a16="http://schemas.microsoft.com/office/drawing/2014/main" id="{E39CCEB4-4603-487C-A6DF-A196288FD02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8779"/>
          <a:stretch/>
        </p:blipFill>
        <p:spPr bwMode="auto">
          <a:xfrm>
            <a:off x="6095241" y="1723638"/>
            <a:ext cx="5741400" cy="4041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8BE6350-9EC6-44A0-A823-F381B5A8BE65}"/>
              </a:ext>
            </a:extLst>
          </p:cNvPr>
          <p:cNvSpPr txBox="1"/>
          <p:nvPr/>
        </p:nvSpPr>
        <p:spPr>
          <a:xfrm>
            <a:off x="417445" y="6005255"/>
            <a:ext cx="5285134" cy="516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56D0F0E-DF03-4C6A-B90B-122BF6FE62BB}"/>
              </a:ext>
            </a:extLst>
          </p:cNvPr>
          <p:cNvSpPr txBox="1"/>
          <p:nvPr/>
        </p:nvSpPr>
        <p:spPr>
          <a:xfrm>
            <a:off x="502753" y="6005255"/>
            <a:ext cx="52851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Манифест авангардистов «Почему мы не раскрашиваемся»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77C03AE-B7CB-49A9-8139-221087F7EF1A}"/>
              </a:ext>
            </a:extLst>
          </p:cNvPr>
          <p:cNvSpPr txBox="1"/>
          <p:nvPr/>
        </p:nvSpPr>
        <p:spPr>
          <a:xfrm>
            <a:off x="6221896" y="6005255"/>
            <a:ext cx="5614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Акция футуристов на Кузнечном мосту</a:t>
            </a:r>
          </a:p>
        </p:txBody>
      </p:sp>
    </p:spTree>
    <p:extLst>
      <p:ext uri="{BB962C8B-B14F-4D97-AF65-F5344CB8AC3E}">
        <p14:creationId xmlns:p14="http://schemas.microsoft.com/office/powerpoint/2010/main" val="585749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B1BD35-8437-49C5-9D6E-DBB2C9E598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255" y="163008"/>
            <a:ext cx="9980682" cy="687891"/>
          </a:xfrm>
        </p:spPr>
        <p:txBody>
          <a:bodyPr/>
          <a:lstStyle/>
          <a:p>
            <a:r>
              <a:rPr lang="ru-RU" dirty="0"/>
              <a:t>4 ГРУППА Интеграция современного искусства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2BBF8C0-EB7F-4551-84BB-929987CEC0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6255" y="932964"/>
            <a:ext cx="9982200" cy="4572000"/>
          </a:xfrm>
        </p:spPr>
        <p:txBody>
          <a:bodyPr/>
          <a:lstStyle/>
          <a:p>
            <a:r>
              <a:rPr lang="ru-RU" dirty="0"/>
              <a:t>Современные перформансы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D9C698E-DE1A-402A-AE21-DC955FAA387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256" y="1353037"/>
            <a:ext cx="4890792" cy="326052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5551362-9395-4A2B-8D97-838C1AB6EC3D}"/>
              </a:ext>
            </a:extLst>
          </p:cNvPr>
          <p:cNvSpPr txBox="1"/>
          <p:nvPr/>
        </p:nvSpPr>
        <p:spPr>
          <a:xfrm>
            <a:off x="0" y="4549676"/>
            <a:ext cx="5486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Семен </a:t>
            </a:r>
            <a:r>
              <a:rPr lang="ru-RU" b="1" dirty="0" err="1"/>
              <a:t>Мотолянец</a:t>
            </a:r>
            <a:endParaRPr lang="ru-RU" dirty="0"/>
          </a:p>
          <a:p>
            <a:r>
              <a:rPr lang="ru-RU" dirty="0"/>
              <a:t>Участник объединения </a:t>
            </a:r>
            <a:r>
              <a:rPr lang="ru-RU" dirty="0" err="1"/>
              <a:t>Parazit</a:t>
            </a:r>
            <a:r>
              <a:rPr lang="ru-RU" dirty="0"/>
              <a:t> Семен </a:t>
            </a:r>
            <a:r>
              <a:rPr lang="ru-RU" dirty="0" err="1"/>
              <a:t>Мотолянец</a:t>
            </a:r>
            <a:r>
              <a:rPr lang="ru-RU" dirty="0"/>
              <a:t> выразит свое отношение к состоянию арт-сцены в России перформансом «Художник в собственном соку». Автор будет сидеть в бочке, выступающей в качестве консервной банки, а зрители могут поддержать его рублем, кинув монетку прямо в воду, а могут пройти мимо.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1D17D59-52A8-4FC5-A8CE-43C773F9256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370" t="9908"/>
          <a:stretch/>
        </p:blipFill>
        <p:spPr>
          <a:xfrm>
            <a:off x="6333106" y="1287722"/>
            <a:ext cx="4928662" cy="33027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B376B36-7B1F-4EFF-B90A-378B84BD6C3C}"/>
              </a:ext>
            </a:extLst>
          </p:cNvPr>
          <p:cNvSpPr txBox="1"/>
          <p:nvPr/>
        </p:nvSpPr>
        <p:spPr>
          <a:xfrm>
            <a:off x="6204857" y="4613565"/>
            <a:ext cx="5638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Ольга Кройтор</a:t>
            </a:r>
            <a:endParaRPr lang="ru-RU" dirty="0"/>
          </a:p>
          <a:p>
            <a:r>
              <a:rPr lang="ru-RU" dirty="0"/>
              <a:t>Проект «2344. Проникновение» 2344 м — длина нити, из которой было соткано платье в первой версии перформанса. В Манеже восемь перформеров — мужчины и женщины в платьях, сделанных из одной непрерывной нити, — будут в буквальном смысле связывать между собой экспонаты выставки.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9269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6A58AB-8DF4-4D90-A6A4-D8FF90F469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163286"/>
            <a:ext cx="9980682" cy="1096962"/>
          </a:xfrm>
        </p:spPr>
        <p:txBody>
          <a:bodyPr/>
          <a:lstStyle/>
          <a:p>
            <a:r>
              <a:rPr lang="ru-RU" dirty="0"/>
              <a:t>4 ГРУППА Интеграция современного искусства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BE8D401-75D2-4DAF-93F6-3B39733B57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743" y="1042533"/>
            <a:ext cx="10967357" cy="5129667"/>
          </a:xfrm>
        </p:spPr>
        <p:txBody>
          <a:bodyPr/>
          <a:lstStyle/>
          <a:p>
            <a:r>
              <a:rPr lang="ru-RU" dirty="0"/>
              <a:t>Фотография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F4D7CFB-25A9-4B14-9E91-9AF399D8E90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1534886"/>
            <a:ext cx="3279027" cy="474617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42D88AF-0931-4FB4-8798-C6C12C649E60}"/>
              </a:ext>
            </a:extLst>
          </p:cNvPr>
          <p:cNvSpPr txBox="1"/>
          <p:nvPr/>
        </p:nvSpPr>
        <p:spPr>
          <a:xfrm>
            <a:off x="3962400" y="1534886"/>
            <a:ext cx="359228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Постсоветская серия Бориса Михайлова «История болезни», с одной стороны, страшная, а с другой — откровенная. Фотограф запечатлел на своих снимках маргиналов и люмпенов. Людей, которые после распада Советского Союза так и не смогли найти место в новой стране. </a:t>
            </a:r>
          </a:p>
          <a:p>
            <a:r>
              <a:rPr lang="ru-RU" dirty="0"/>
              <a:t>Борис Михайлов, сочувствуя этим людям, считал серию «История болезни» способом выражения своей гражданской позиции. Снимки стали образцом социальной документальной фотографии.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B424B6C-3D95-4713-8DAA-EB8096E6FF3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7159" y="1292649"/>
            <a:ext cx="4535098" cy="337411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394247D-BFC0-4138-8FD8-489B9032111D}"/>
              </a:ext>
            </a:extLst>
          </p:cNvPr>
          <p:cNvSpPr txBox="1"/>
          <p:nvPr/>
        </p:nvSpPr>
        <p:spPr>
          <a:xfrm>
            <a:off x="7995557" y="4916878"/>
            <a:ext cx="342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/>
              <a:t>Николай Бабаянц, </a:t>
            </a:r>
            <a:r>
              <a:rPr lang="en-US"/>
              <a:t>SALON silver medal (Haifa), Pause/</a:t>
            </a:r>
            <a:r>
              <a:rPr lang="ru-RU"/>
              <a:t>Пауза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0938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AB6C1C-3296-4707-9EB5-E39845D635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5 ГРУППА Искусство  и искусственный </a:t>
            </a:r>
            <a:r>
              <a:rPr lang="ru-RU" dirty="0" err="1"/>
              <a:t>интелект</a:t>
            </a:r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0DD627A5-C575-45F6-95CD-6FFB08880D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428" y="1216705"/>
            <a:ext cx="4572000" cy="4572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21E92DD-20DC-4360-9319-C47E0DF587DE}"/>
              </a:ext>
            </a:extLst>
          </p:cNvPr>
          <p:cNvSpPr txBox="1"/>
          <p:nvPr/>
        </p:nvSpPr>
        <p:spPr>
          <a:xfrm>
            <a:off x="5725885" y="1382486"/>
            <a:ext cx="492034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/>
              <a:t>На картине изображено раннее утро. Солнце только начинает вставать. На переднем плане находится поваленная сосна. Три беспокойных медвежонка ползают по надломленному стволу. Рядом находится мать-медведица.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3231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FD755D-C092-4266-8BB3-AA56ACF8E2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5672" y="503238"/>
            <a:ext cx="9980682" cy="109696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/>
              <a:t>Основные черты современного российского искусства: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6BD0CDE-CE9A-422A-81BE-CE6F05703E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2143" y="1186543"/>
            <a:ext cx="11625943" cy="5290457"/>
          </a:xfrm>
        </p:spPr>
        <p:txBody>
          <a:bodyPr>
            <a:normAutofit/>
          </a:bodyPr>
          <a:lstStyle/>
          <a:p>
            <a:pPr lvl="0"/>
            <a:r>
              <a:rPr lang="ru-RU" sz="2800" dirty="0"/>
              <a:t>Многообразие и разнообразие выражения. </a:t>
            </a:r>
          </a:p>
          <a:p>
            <a:pPr lvl="0"/>
            <a:r>
              <a:rPr lang="ru-RU" sz="2800" dirty="0"/>
              <a:t>Достижением является проникновение на международные арт-выставки и биеннале, получение признания и высоких наград.</a:t>
            </a:r>
          </a:p>
          <a:p>
            <a:pPr lvl="0"/>
            <a:r>
              <a:rPr lang="ru-RU" sz="2800" dirty="0"/>
              <a:t>Современное российское искусство отличается многообразием жанров: живопись, кино, скульптура, фотография, перформанс.</a:t>
            </a:r>
          </a:p>
          <a:p>
            <a:pPr lvl="0"/>
            <a:r>
              <a:rPr lang="ru-RU" sz="2800" dirty="0"/>
              <a:t>Использование необычных материалов. </a:t>
            </a:r>
          </a:p>
          <a:p>
            <a:pPr lvl="0"/>
            <a:r>
              <a:rPr lang="ru-RU" sz="2800" dirty="0"/>
              <a:t>Сотрудничество художников с другими областями искусства, такими как танец, музыка и театр. </a:t>
            </a:r>
          </a:p>
          <a:p>
            <a:pPr lvl="0"/>
            <a:r>
              <a:rPr lang="ru-RU" sz="2800" dirty="0"/>
              <a:t>Российские мастера культуры продолжают удивлять новыми формами выражения, экспериментами с материалами, техниками, темами.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3252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0074" y="0"/>
            <a:ext cx="9980682" cy="1096962"/>
          </a:xfrm>
        </p:spPr>
        <p:txBody>
          <a:bodyPr rtlCol="0"/>
          <a:lstStyle/>
          <a:p>
            <a:pPr rtl="0"/>
            <a:r>
              <a:rPr lang="ru-RU" dirty="0"/>
              <a:t>Самые дорогие художники России</a:t>
            </a:r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1104899" y="1600200"/>
            <a:ext cx="5214499" cy="4572000"/>
          </a:xfrm>
        </p:spPr>
        <p:txBody>
          <a:bodyPr rtlCol="0"/>
          <a:lstStyle/>
          <a:p>
            <a:r>
              <a:rPr lang="ru-RU" sz="3200" b="1" dirty="0"/>
              <a:t>Саня </a:t>
            </a:r>
            <a:r>
              <a:rPr lang="ru-RU" sz="3200" b="1" dirty="0" err="1"/>
              <a:t>Кантаровский</a:t>
            </a:r>
            <a:r>
              <a:rPr lang="ru-RU" sz="3200" b="1" dirty="0"/>
              <a:t>. </a:t>
            </a:r>
          </a:p>
          <a:p>
            <a:r>
              <a:rPr lang="ru-RU" sz="3200" b="1" dirty="0" err="1"/>
              <a:t>Contamination</a:t>
            </a:r>
            <a:r>
              <a:rPr lang="ru-RU" sz="3200" b="1" dirty="0"/>
              <a:t>, €106 000</a:t>
            </a:r>
          </a:p>
          <a:p>
            <a:pPr rtl="0"/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F317149-B6A3-4DEE-A34C-CA6A64BB2E4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8060" y="161770"/>
            <a:ext cx="5214499" cy="6534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544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67E64DD-4B28-48DA-B481-52EE4EA8E7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5139" y="413657"/>
            <a:ext cx="6962775" cy="558884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FA01BE4-C4DA-4C34-938E-4E791166DD46}"/>
              </a:ext>
            </a:extLst>
          </p:cNvPr>
          <p:cNvSpPr txBox="1"/>
          <p:nvPr/>
        </p:nvSpPr>
        <p:spPr>
          <a:xfrm>
            <a:off x="2696254" y="6121177"/>
            <a:ext cx="6520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tx2">
                    <a:lumMod val="75000"/>
                    <a:lumOff val="2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Сергей </a:t>
            </a:r>
            <a:r>
              <a:rPr lang="ru-RU" dirty="0" err="1">
                <a:solidFill>
                  <a:schemeClr val="tx2">
                    <a:lumMod val="75000"/>
                    <a:lumOff val="2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Лакотко</a:t>
            </a:r>
            <a:r>
              <a:rPr lang="ru-RU" dirty="0">
                <a:solidFill>
                  <a:schemeClr val="tx2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/>
              <a:t>GAME OVER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5406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64B2A19-098D-4CAB-B234-E1FA2DE9CC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695" t="8554" r="9973" b="9834"/>
          <a:stretch/>
        </p:blipFill>
        <p:spPr>
          <a:xfrm>
            <a:off x="1502229" y="195942"/>
            <a:ext cx="4180114" cy="598188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0EF70AA-9E60-4F9D-B897-530967A5BB86}"/>
              </a:ext>
            </a:extLst>
          </p:cNvPr>
          <p:cNvSpPr txBox="1"/>
          <p:nvPr/>
        </p:nvSpPr>
        <p:spPr>
          <a:xfrm>
            <a:off x="5932714" y="5808497"/>
            <a:ext cx="373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ru-RU" dirty="0">
                <a:solidFill>
                  <a:schemeClr val="tx2">
                    <a:lumMod val="75000"/>
                    <a:lumOff val="2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Сергей </a:t>
            </a:r>
            <a:r>
              <a:rPr lang="ru-RU" dirty="0" err="1">
                <a:solidFill>
                  <a:schemeClr val="tx2">
                    <a:lumMod val="75000"/>
                    <a:lumOff val="2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Пасухин</a:t>
            </a:r>
            <a:r>
              <a:rPr lang="ru-RU" dirty="0">
                <a:solidFill>
                  <a:schemeClr val="tx2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/>
              <a:t>Культурный срез</a:t>
            </a:r>
          </a:p>
        </p:txBody>
      </p:sp>
    </p:spTree>
    <p:extLst>
      <p:ext uri="{BB962C8B-B14F-4D97-AF65-F5344CB8AC3E}">
        <p14:creationId xmlns:p14="http://schemas.microsoft.com/office/powerpoint/2010/main" val="3242833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Все за!, автор Алексей Роуман">
            <a:extLst>
              <a:ext uri="{FF2B5EF4-FFF2-40B4-BE49-F238E27FC236}">
                <a16:creationId xmlns:a16="http://schemas.microsoft.com/office/drawing/2014/main" id="{DE64EC9C-B788-4BE3-AAD6-BBE46B769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41321" y="217713"/>
            <a:ext cx="4109357" cy="5479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034A026-225A-449B-BE40-C14C97C512F4}"/>
              </a:ext>
            </a:extLst>
          </p:cNvPr>
          <p:cNvSpPr txBox="1"/>
          <p:nvPr/>
        </p:nvSpPr>
        <p:spPr>
          <a:xfrm>
            <a:off x="3592286" y="5954486"/>
            <a:ext cx="49203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Алексей </a:t>
            </a:r>
            <a:r>
              <a:rPr lang="ru-RU" dirty="0" err="1"/>
              <a:t>Роуман</a:t>
            </a:r>
            <a:r>
              <a:rPr lang="ru-RU" dirty="0"/>
              <a:t> Все за!</a:t>
            </a:r>
          </a:p>
        </p:txBody>
      </p:sp>
    </p:spTree>
    <p:extLst>
      <p:ext uri="{BB962C8B-B14F-4D97-AF65-F5344CB8AC3E}">
        <p14:creationId xmlns:p14="http://schemas.microsoft.com/office/powerpoint/2010/main" val="2686527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111FE7A-09BE-474E-85D0-AC21EA975A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4014" y="724280"/>
            <a:ext cx="10003971" cy="485192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BC97C5F-6F95-4449-AD66-DD878AFAAEBC}"/>
              </a:ext>
            </a:extLst>
          </p:cNvPr>
          <p:cNvSpPr txBox="1"/>
          <p:nvPr/>
        </p:nvSpPr>
        <p:spPr>
          <a:xfrm>
            <a:off x="1698171" y="5932714"/>
            <a:ext cx="8784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Павел Гришин Тайная вечеря</a:t>
            </a:r>
          </a:p>
        </p:txBody>
      </p:sp>
    </p:spTree>
    <p:extLst>
      <p:ext uri="{BB962C8B-B14F-4D97-AF65-F5344CB8AC3E}">
        <p14:creationId xmlns:p14="http://schemas.microsoft.com/office/powerpoint/2010/main" val="2421588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Поп-звезда, автор Петр Рейхет">
            <a:extLst>
              <a:ext uri="{FF2B5EF4-FFF2-40B4-BE49-F238E27FC236}">
                <a16:creationId xmlns:a16="http://schemas.microsoft.com/office/drawing/2014/main" id="{0E7B1139-5535-4DFE-BCB9-BBA9BE6E3F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45972" y="326572"/>
            <a:ext cx="5660571" cy="5660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CBD873A-A393-4CC2-956A-1D15DF804ACC}"/>
              </a:ext>
            </a:extLst>
          </p:cNvPr>
          <p:cNvSpPr txBox="1"/>
          <p:nvPr/>
        </p:nvSpPr>
        <p:spPr>
          <a:xfrm>
            <a:off x="2547257" y="5987143"/>
            <a:ext cx="6727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Петр </a:t>
            </a:r>
            <a:r>
              <a:rPr lang="ru-RU" dirty="0" err="1"/>
              <a:t>Рейхет</a:t>
            </a:r>
            <a:r>
              <a:rPr lang="ru-RU" dirty="0"/>
              <a:t> Поп-звезда</a:t>
            </a:r>
          </a:p>
        </p:txBody>
      </p:sp>
    </p:spTree>
    <p:extLst>
      <p:ext uri="{BB962C8B-B14F-4D97-AF65-F5344CB8AC3E}">
        <p14:creationId xmlns:p14="http://schemas.microsoft.com/office/powerpoint/2010/main" val="59216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E5145D-BB99-4FFA-B431-466C2C1C1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Домашнее задание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545ECA5-7F17-4019-81EA-60A2C33599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Пройти тест: </a:t>
            </a:r>
            <a:r>
              <a:rPr lang="en-US" dirty="0"/>
              <a:t> </a:t>
            </a:r>
            <a:r>
              <a:rPr lang="en-US" dirty="0">
                <a:hlinkClick r:id="rId2"/>
              </a:rPr>
              <a:t>https://quick.apkpro.ru/poll/51863</a:t>
            </a:r>
            <a:endParaRPr lang="en-US" dirty="0"/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965528E-1A09-47B3-B811-601CA213AF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7034" y="2238375"/>
            <a:ext cx="238125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405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0074" y="0"/>
            <a:ext cx="9980682" cy="1096962"/>
          </a:xfrm>
        </p:spPr>
        <p:txBody>
          <a:bodyPr rtlCol="0"/>
          <a:lstStyle/>
          <a:p>
            <a:pPr rtl="0"/>
            <a:r>
              <a:rPr lang="ru-RU" dirty="0"/>
              <a:t>Самые дорогие художники России</a:t>
            </a:r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109331" y="1143000"/>
            <a:ext cx="5214499" cy="4572000"/>
          </a:xfrm>
        </p:spPr>
        <p:txBody>
          <a:bodyPr rtlCol="0"/>
          <a:lstStyle/>
          <a:p>
            <a:r>
              <a:rPr lang="ru-RU" sz="3600" b="1" dirty="0"/>
              <a:t>Егор Кошелев. </a:t>
            </a:r>
          </a:p>
          <a:p>
            <a:r>
              <a:rPr lang="ru-RU" sz="3600" b="1" dirty="0"/>
              <a:t>Орел торжествующий </a:t>
            </a:r>
          </a:p>
          <a:p>
            <a:r>
              <a:rPr lang="ru-RU" sz="3600" b="1" dirty="0"/>
              <a:t>(5 частей), €14 000</a:t>
            </a:r>
          </a:p>
          <a:p>
            <a:pPr rtl="0"/>
            <a:endParaRPr lang="ru-RU" dirty="0"/>
          </a:p>
        </p:txBody>
      </p:sp>
      <p:pic>
        <p:nvPicPr>
          <p:cNvPr id="2050" name="Picture 2" descr="Егор Кошелев, &amp;laquo;Орел торжествующий&amp;raquo; (пять частей)">
            <a:extLst>
              <a:ext uri="{FF2B5EF4-FFF2-40B4-BE49-F238E27FC236}">
                <a16:creationId xmlns:a16="http://schemas.microsoft.com/office/drawing/2014/main" id="{5ABF2491-6E1F-403A-9FCC-8C7487C83D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0124" y="1096962"/>
            <a:ext cx="7352546" cy="413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8248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331" y="-159026"/>
            <a:ext cx="9980682" cy="1096962"/>
          </a:xfrm>
        </p:spPr>
        <p:txBody>
          <a:bodyPr rtlCol="0"/>
          <a:lstStyle/>
          <a:p>
            <a:pPr rtl="0"/>
            <a:r>
              <a:rPr lang="ru-RU" dirty="0"/>
              <a:t>Самые дорогие художники России</a:t>
            </a:r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109331" y="1278490"/>
            <a:ext cx="4125235" cy="4572000"/>
          </a:xfrm>
        </p:spPr>
        <p:txBody>
          <a:bodyPr rtlCol="0"/>
          <a:lstStyle/>
          <a:p>
            <a:r>
              <a:rPr lang="ru-RU" sz="3200" b="1" dirty="0"/>
              <a:t>Влад Кульков</a:t>
            </a:r>
            <a:r>
              <a:rPr lang="ru-RU" sz="3200" dirty="0"/>
              <a:t>. </a:t>
            </a:r>
            <a:r>
              <a:rPr lang="ru-RU" sz="3200" dirty="0" err="1"/>
              <a:t>Суперцветоломкая</a:t>
            </a:r>
            <a:r>
              <a:rPr lang="ru-RU" sz="3200" dirty="0"/>
              <a:t>, антидот для цивилизации. Из проекта «Бисер из Хиросимы» (диптих), €12 000</a:t>
            </a:r>
          </a:p>
          <a:p>
            <a:pPr rtl="0"/>
            <a:endParaRPr lang="ru-RU" dirty="0"/>
          </a:p>
        </p:txBody>
      </p:sp>
      <p:pic>
        <p:nvPicPr>
          <p:cNvPr id="3074" name="Picture 2" descr="Влад Кульков, диптих &amp;laquo;Суперцветоломкая, антидот для цивилизации&amp;raquo;. Из проекта &amp;laquo;Бисер из Хиросимы&amp;raquo;">
            <a:extLst>
              <a:ext uri="{FF2B5EF4-FFF2-40B4-BE49-F238E27FC236}">
                <a16:creationId xmlns:a16="http://schemas.microsoft.com/office/drawing/2014/main" id="{6A82063E-2DDB-4D11-A661-611BB45DCD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25235" y="874507"/>
            <a:ext cx="7957434" cy="5761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3320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278296" y="-309942"/>
            <a:ext cx="9980682" cy="1096962"/>
          </a:xfrm>
        </p:spPr>
        <p:txBody>
          <a:bodyPr rtlCol="0"/>
          <a:lstStyle/>
          <a:p>
            <a:pPr rtl="0"/>
            <a:r>
              <a:rPr lang="ru-RU" dirty="0"/>
              <a:t>Актуализация знаний</a:t>
            </a:r>
          </a:p>
        </p:txBody>
      </p:sp>
      <p:sp>
        <p:nvSpPr>
          <p:cNvPr id="14" name="Объект 13"/>
          <p:cNvSpPr>
            <a:spLocks noGrp="1"/>
          </p:cNvSpPr>
          <p:nvPr>
            <p:ph idx="1"/>
          </p:nvPr>
        </p:nvSpPr>
        <p:spPr>
          <a:xfrm>
            <a:off x="105988" y="1006829"/>
            <a:ext cx="11532733" cy="5612632"/>
          </a:xfrm>
        </p:spPr>
        <p:txBody>
          <a:bodyPr rtlCol="0"/>
          <a:lstStyle/>
          <a:p>
            <a:r>
              <a:rPr lang="en-US" dirty="0"/>
              <a:t>https://learningapps.org/watch?v=p9icxn85j24</a:t>
            </a: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https://learningapps.org/watch?v=pjxn6b21c24</a:t>
            </a:r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en-US" dirty="0"/>
              <a:t>https://learningapps.org/watch?v=py52bq5zj24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100" name="Picture 4" descr="https://learningapps.org/qrcode.php?id=p9icxn85j24">
            <a:extLst>
              <a:ext uri="{FF2B5EF4-FFF2-40B4-BE49-F238E27FC236}">
                <a16:creationId xmlns:a16="http://schemas.microsoft.com/office/drawing/2014/main" id="{E6955A3B-E379-4E31-AF89-E5067551AD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92956" y="1003852"/>
            <a:ext cx="1914938" cy="1914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30CA78-49D9-4FD6-83F6-F25D42FE725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2957" y="3009395"/>
            <a:ext cx="1914937" cy="191493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5735359-249B-47D1-A638-4628602E21A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2956" y="4924332"/>
            <a:ext cx="1914938" cy="1914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255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B08323-5875-47C3-9335-DF7F61B05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-251792"/>
            <a:ext cx="9980682" cy="1096962"/>
          </a:xfrm>
        </p:spPr>
        <p:txBody>
          <a:bodyPr/>
          <a:lstStyle/>
          <a:p>
            <a:r>
              <a:rPr lang="ru-RU" dirty="0"/>
              <a:t>Современное российское искусство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BC847D0-9A35-42AA-BC6D-820322488A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570056" y="1101586"/>
            <a:ext cx="5126935" cy="3965713"/>
          </a:xfrm>
        </p:spPr>
        <p:txBody>
          <a:bodyPr/>
          <a:lstStyle/>
          <a:p>
            <a:r>
              <a:rPr lang="ru-RU" sz="4000" dirty="0"/>
              <a:t>Сергей Попов</a:t>
            </a:r>
          </a:p>
          <a:p>
            <a:r>
              <a:rPr lang="ru-RU" dirty="0"/>
              <a:t>Галерист, искусствовед, куратор, специалист по отечественному современному искусству</a:t>
            </a:r>
          </a:p>
          <a:p>
            <a:endParaRPr lang="ru-RU" dirty="0"/>
          </a:p>
        </p:txBody>
      </p:sp>
      <p:pic>
        <p:nvPicPr>
          <p:cNvPr id="5122" name="Picture 2" descr="https://static.tildacdn.com/tild3339-6564-4330-a530-333133653161/__.jpg">
            <a:extLst>
              <a:ext uri="{FF2B5EF4-FFF2-40B4-BE49-F238E27FC236}">
                <a16:creationId xmlns:a16="http://schemas.microsoft.com/office/drawing/2014/main" id="{4884B064-48B7-4A58-B3CC-2064615CDB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4278" y="1012134"/>
            <a:ext cx="3720548" cy="5580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7068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AC3516-C382-4B08-BCF5-E014BE6400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0" y="463481"/>
            <a:ext cx="9980682" cy="1096962"/>
          </a:xfrm>
        </p:spPr>
        <p:txBody>
          <a:bodyPr>
            <a:normAutofit fontScale="90000"/>
          </a:bodyPr>
          <a:lstStyle/>
          <a:p>
            <a:r>
              <a:rPr lang="ru-RU" b="1" cap="all" dirty="0"/>
              <a:t>1 группа</a:t>
            </a:r>
            <a:br>
              <a:rPr lang="ru-RU" dirty="0"/>
            </a:br>
            <a:r>
              <a:rPr lang="ru-RU" b="1" cap="all" dirty="0"/>
              <a:t>КАК ПРЕОДОЛЕТЬ ПОЗИЦИЮ «ДАЖЕ МОЙ РЕБЕНОК ТАК СМОЖЕТ»?</a:t>
            </a:r>
            <a:br>
              <a:rPr lang="ru-RU" dirty="0"/>
            </a:br>
            <a:endParaRPr lang="ru-RU" dirty="0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695395BD-4C95-4C1A-A613-646E95D80DC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900" y="1678591"/>
            <a:ext cx="4914900" cy="4415218"/>
          </a:xfrm>
          <a:prstGeom prst="rect">
            <a:avLst/>
          </a:prstGeom>
        </p:spPr>
      </p:pic>
      <p:pic>
        <p:nvPicPr>
          <p:cNvPr id="10" name="Объект 9">
            <a:extLst>
              <a:ext uri="{FF2B5EF4-FFF2-40B4-BE49-F238E27FC236}">
                <a16:creationId xmlns:a16="http://schemas.microsoft.com/office/drawing/2014/main" id="{41216BBE-3CE7-4C6B-99B9-99463B8F2DA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1659750"/>
            <a:ext cx="4914900" cy="445289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4FC3005-9954-422A-AEE1-610576AA89B9}"/>
              </a:ext>
            </a:extLst>
          </p:cNvPr>
          <p:cNvSpPr txBox="1"/>
          <p:nvPr/>
        </p:nvSpPr>
        <p:spPr>
          <a:xfrm>
            <a:off x="5086040" y="6230797"/>
            <a:ext cx="30360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Марсель </a:t>
            </a:r>
            <a:r>
              <a:rPr lang="ru-RU" dirty="0" err="1"/>
              <a:t>Дюшан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4631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17556F-6D74-4BAB-B4ED-ACA6D4035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683" y="137319"/>
            <a:ext cx="9980682" cy="1096962"/>
          </a:xfrm>
        </p:spPr>
        <p:txBody>
          <a:bodyPr>
            <a:normAutofit fontScale="90000"/>
          </a:bodyPr>
          <a:lstStyle/>
          <a:p>
            <a:r>
              <a:rPr lang="ru-RU" b="1" cap="all" dirty="0"/>
              <a:t>1 группа</a:t>
            </a:r>
            <a:br>
              <a:rPr lang="ru-RU" dirty="0"/>
            </a:br>
            <a:r>
              <a:rPr lang="ru-RU" b="1" cap="all" dirty="0"/>
              <a:t>КАК ПРЕОДОЛЕТЬ ПОЗИЦИЮ «ДАЖЕ МОЙ РЕБЕНОК ТАК СМОЖЕТ»?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322D6E3-73F8-408C-9005-C7EEBFEBA2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683" y="1630019"/>
            <a:ext cx="5574195" cy="4562060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b="1" dirty="0"/>
              <a:t>Искусство создано  для того чтобы зритель прикладывал голову к пониманию этих произведений.</a:t>
            </a:r>
            <a:r>
              <a:rPr lang="ru-RU" dirty="0"/>
              <a:t> 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17ECEA0-7E99-4A77-8B76-7DFF0B91C1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7087" y="864704"/>
            <a:ext cx="3604592" cy="540688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D02CB26-0A0F-4115-9510-3252F88E7952}"/>
              </a:ext>
            </a:extLst>
          </p:cNvPr>
          <p:cNvSpPr txBox="1"/>
          <p:nvPr/>
        </p:nvSpPr>
        <p:spPr>
          <a:xfrm>
            <a:off x="6503503" y="6321532"/>
            <a:ext cx="5165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Рустам Исмагилов «Не забивайте себе голову»</a:t>
            </a:r>
          </a:p>
        </p:txBody>
      </p:sp>
    </p:spTree>
    <p:extLst>
      <p:ext uri="{BB962C8B-B14F-4D97-AF65-F5344CB8AC3E}">
        <p14:creationId xmlns:p14="http://schemas.microsoft.com/office/powerpoint/2010/main" val="514367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516E08-A1B4-4792-829A-4C2E5862AD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318" y="0"/>
            <a:ext cx="9980682" cy="1096962"/>
          </a:xfrm>
        </p:spPr>
        <p:txBody>
          <a:bodyPr/>
          <a:lstStyle/>
          <a:p>
            <a:r>
              <a:rPr lang="ru-RU" dirty="0"/>
              <a:t>2 ГРУППА: «Периодизация современного искусства»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4DE24C6-A442-4705-8274-E71D4C4DFC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0318" y="947176"/>
            <a:ext cx="11751364" cy="5225024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ru-RU" sz="2800" dirty="0"/>
              <a:t>Конец 1940х годов – начало отсчета «Современного искусства»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AutoShape 2" descr="Марк Захарович Шагал. Ноктюрн (Ночная сцена)">
            <a:extLst>
              <a:ext uri="{FF2B5EF4-FFF2-40B4-BE49-F238E27FC236}">
                <a16:creationId xmlns:a16="http://schemas.microsoft.com/office/drawing/2014/main" id="{77269412-1BD8-45D9-9316-845C7349291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712FB5D-6158-41D7-857F-9A411F0AA92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774" y="1636287"/>
            <a:ext cx="3483748" cy="427453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DECC0A9-EB30-44E6-A83F-C76DEA1C4FBD}"/>
              </a:ext>
            </a:extLst>
          </p:cNvPr>
          <p:cNvSpPr txBox="1"/>
          <p:nvPr/>
        </p:nvSpPr>
        <p:spPr>
          <a:xfrm>
            <a:off x="220318" y="6094166"/>
            <a:ext cx="388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М. Шагал Ноктюрн, 1947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95D2D29-DFDA-4C76-9A98-C365F7E2C03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6978" y="1694620"/>
            <a:ext cx="5616515" cy="386135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2A005F3-F696-4328-8AA8-8AC2ACA6E623}"/>
              </a:ext>
            </a:extLst>
          </p:cNvPr>
          <p:cNvSpPr txBox="1"/>
          <p:nvPr/>
        </p:nvSpPr>
        <p:spPr>
          <a:xfrm>
            <a:off x="4224131" y="5585750"/>
            <a:ext cx="56165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П. Корин </a:t>
            </a:r>
          </a:p>
          <a:p>
            <a:r>
              <a:rPr lang="ru-RU" dirty="0"/>
              <a:t>ГРУППА ФИГУР. ЭСКИЗ МОЗАИКИ «МАРШ В БУДУЩЕЕ» ДЛЯ ДВОРЦА СОВЕТОВ. ФРАГМЕНТ</a:t>
            </a:r>
          </a:p>
          <a:p>
            <a:r>
              <a:rPr lang="ru-RU" dirty="0"/>
              <a:t>1946</a:t>
            </a:r>
          </a:p>
        </p:txBody>
      </p:sp>
    </p:spTree>
    <p:extLst>
      <p:ext uri="{BB962C8B-B14F-4D97-AF65-F5344CB8AC3E}">
        <p14:creationId xmlns:p14="http://schemas.microsoft.com/office/powerpoint/2010/main" val="3492170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Научная литература 16 х 9">
  <a:themeElements>
    <a:clrScheme name="Другая 2">
      <a:dk1>
        <a:srgbClr val="88A37D"/>
      </a:dk1>
      <a:lt1>
        <a:srgbClr val="FFFFFF"/>
      </a:lt1>
      <a:dk2>
        <a:srgbClr val="282E26"/>
      </a:dk2>
      <a:lt2>
        <a:srgbClr val="FFFFF3"/>
      </a:lt2>
      <a:accent1>
        <a:srgbClr val="B7C1B3"/>
      </a:accent1>
      <a:accent2>
        <a:srgbClr val="88A37D"/>
      </a:accent2>
      <a:accent3>
        <a:srgbClr val="7C7C00"/>
      </a:accent3>
      <a:accent4>
        <a:srgbClr val="C9D0C6"/>
      </a:accent4>
      <a:accent5>
        <a:srgbClr val="AE9A7E"/>
      </a:accent5>
      <a:accent6>
        <a:srgbClr val="A8A39E"/>
      </a:accent6>
      <a:hlink>
        <a:srgbClr val="D8D8D8"/>
      </a:hlink>
      <a:folHlink>
        <a:srgbClr val="3C3632"/>
      </a:folHlink>
    </a:clrScheme>
    <a:fontScheme name="Другая 1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_9411662_TF03431380" id="{C5372053-071F-4A30-B713-CAC0FBBF8602}" vid="{47BF81C2-3D26-44B6-92D3-BB3940A76306}"/>
    </a:ext>
  </a:extLst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Тема Office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PDescription xmlns="4873beb7-5857-4685-be1f-d57550cc96cc" xsi:nil="true"/>
    <AssetExpire xmlns="4873beb7-5857-4685-be1f-d57550cc96cc">2029-01-01T08:00:00+00:00</AssetExpire>
    <CampaignTagsTaxHTField0 xmlns="4873beb7-5857-4685-be1f-d57550cc96cc">
      <Terms xmlns="http://schemas.microsoft.com/office/infopath/2007/PartnerControls"/>
    </CampaignTagsTaxHTField0>
    <IntlLangReviewDate xmlns="4873beb7-5857-4685-be1f-d57550cc96cc" xsi:nil="true"/>
    <TPFriendlyName xmlns="4873beb7-5857-4685-be1f-d57550cc96cc" xsi:nil="true"/>
    <IntlLangReview xmlns="4873beb7-5857-4685-be1f-d57550cc96cc">false</IntlLangReview>
    <LocLastLocAttemptVersionLookup xmlns="4873beb7-5857-4685-be1f-d57550cc96cc">855024</LocLastLocAttemptVersionLookup>
    <PolicheckWords xmlns="4873beb7-5857-4685-be1f-d57550cc96cc" xsi:nil="true"/>
    <SubmitterId xmlns="4873beb7-5857-4685-be1f-d57550cc96cc" xsi:nil="true"/>
    <AcquiredFrom xmlns="4873beb7-5857-4685-be1f-d57550cc96cc">Internal MS</AcquiredFrom>
    <EditorialStatus xmlns="4873beb7-5857-4685-be1f-d57550cc96cc">Complete</EditorialStatus>
    <Markets xmlns="4873beb7-5857-4685-be1f-d57550cc96cc"/>
    <OriginAsset xmlns="4873beb7-5857-4685-be1f-d57550cc96cc" xsi:nil="true"/>
    <AssetStart xmlns="4873beb7-5857-4685-be1f-d57550cc96cc">2012-08-31T08:50:00+00:00</AssetStart>
    <FriendlyTitle xmlns="4873beb7-5857-4685-be1f-d57550cc96cc" xsi:nil="true"/>
    <MarketSpecific xmlns="4873beb7-5857-4685-be1f-d57550cc96cc">false</MarketSpecific>
    <TPNamespace xmlns="4873beb7-5857-4685-be1f-d57550cc96cc" xsi:nil="true"/>
    <PublishStatusLookup xmlns="4873beb7-5857-4685-be1f-d57550cc96cc">
      <Value>1616423</Value>
    </PublishStatusLookup>
    <APAuthor xmlns="4873beb7-5857-4685-be1f-d57550cc96cc">
      <UserInfo>
        <DisplayName>REDMOND\kristaa</DisplayName>
        <AccountId>136</AccountId>
        <AccountType/>
      </UserInfo>
    </APAuthor>
    <TPCommandLine xmlns="4873beb7-5857-4685-be1f-d57550cc96cc" xsi:nil="true"/>
    <IntlLangReviewer xmlns="4873beb7-5857-4685-be1f-d57550cc96cc" xsi:nil="true"/>
    <OpenTemplate xmlns="4873beb7-5857-4685-be1f-d57550cc96cc">true</OpenTemplate>
    <CSXSubmissionDate xmlns="4873beb7-5857-4685-be1f-d57550cc96cc" xsi:nil="true"/>
    <TaxCatchAll xmlns="4873beb7-5857-4685-be1f-d57550cc96cc"/>
    <Manager xmlns="4873beb7-5857-4685-be1f-d57550cc96cc" xsi:nil="true"/>
    <NumericId xmlns="4873beb7-5857-4685-be1f-d57550cc96cc" xsi:nil="true"/>
    <ParentAssetId xmlns="4873beb7-5857-4685-be1f-d57550cc96cc" xsi:nil="true"/>
    <OriginalSourceMarket xmlns="4873beb7-5857-4685-be1f-d57550cc96cc" xsi:nil="true"/>
    <ApprovalStatus xmlns="4873beb7-5857-4685-be1f-d57550cc96cc">InProgress</ApprovalStatus>
    <TPComponent xmlns="4873beb7-5857-4685-be1f-d57550cc96cc" xsi:nil="true"/>
    <EditorialTags xmlns="4873beb7-5857-4685-be1f-d57550cc96cc" xsi:nil="true"/>
    <TPExecutable xmlns="4873beb7-5857-4685-be1f-d57550cc96cc" xsi:nil="true"/>
    <TPLaunchHelpLink xmlns="4873beb7-5857-4685-be1f-d57550cc96cc" xsi:nil="true"/>
    <LocComments xmlns="4873beb7-5857-4685-be1f-d57550cc96cc" xsi:nil="true"/>
    <LocRecommendedHandoff xmlns="4873beb7-5857-4685-be1f-d57550cc96cc" xsi:nil="true"/>
    <SourceTitle xmlns="4873beb7-5857-4685-be1f-d57550cc96cc" xsi:nil="true"/>
    <CSXUpdate xmlns="4873beb7-5857-4685-be1f-d57550cc96cc">false</CSXUpdate>
    <IntlLocPriority xmlns="4873beb7-5857-4685-be1f-d57550cc96cc" xsi:nil="true"/>
    <UAProjectedTotalWords xmlns="4873beb7-5857-4685-be1f-d57550cc96cc" xsi:nil="true"/>
    <AssetType xmlns="4873beb7-5857-4685-be1f-d57550cc96cc">TP</AssetType>
    <MachineTranslated xmlns="4873beb7-5857-4685-be1f-d57550cc96cc">false</MachineTranslated>
    <OutputCachingOn xmlns="4873beb7-5857-4685-be1f-d57550cc96cc">false</OutputCachingOn>
    <TemplateStatus xmlns="4873beb7-5857-4685-be1f-d57550cc96cc">Complete</TemplateStatus>
    <IsSearchable xmlns="4873beb7-5857-4685-be1f-d57550cc96cc">true</IsSearchable>
    <ContentItem xmlns="4873beb7-5857-4685-be1f-d57550cc96cc" xsi:nil="true"/>
    <HandoffToMSDN xmlns="4873beb7-5857-4685-be1f-d57550cc96cc" xsi:nil="true"/>
    <ShowIn xmlns="4873beb7-5857-4685-be1f-d57550cc96cc">Show everywhere</ShowIn>
    <ThumbnailAssetId xmlns="4873beb7-5857-4685-be1f-d57550cc96cc" xsi:nil="true"/>
    <UALocComments xmlns="4873beb7-5857-4685-be1f-d57550cc96cc" xsi:nil="true"/>
    <UALocRecommendation xmlns="4873beb7-5857-4685-be1f-d57550cc96cc">Localize</UALocRecommendation>
    <LastModifiedDateTime xmlns="4873beb7-5857-4685-be1f-d57550cc96cc" xsi:nil="true"/>
    <LegacyData xmlns="4873beb7-5857-4685-be1f-d57550cc96cc" xsi:nil="true"/>
    <LocManualTestRequired xmlns="4873beb7-5857-4685-be1f-d57550cc96cc">false</LocManualTestRequired>
    <LocMarketGroupTiers2 xmlns="4873beb7-5857-4685-be1f-d57550cc96cc" xsi:nil="true"/>
    <ClipArtFilename xmlns="4873beb7-5857-4685-be1f-d57550cc96cc" xsi:nil="true"/>
    <TPApplication xmlns="4873beb7-5857-4685-be1f-d57550cc96cc" xsi:nil="true"/>
    <CSXHash xmlns="4873beb7-5857-4685-be1f-d57550cc96cc" xsi:nil="true"/>
    <DirectSourceMarket xmlns="4873beb7-5857-4685-be1f-d57550cc96cc" xsi:nil="true"/>
    <PrimaryImageGen xmlns="4873beb7-5857-4685-be1f-d57550cc96cc">true</PrimaryImageGen>
    <PlannedPubDate xmlns="4873beb7-5857-4685-be1f-d57550cc96cc" xsi:nil="true"/>
    <CSXSubmissionMarket xmlns="4873beb7-5857-4685-be1f-d57550cc96cc" xsi:nil="true"/>
    <Downloads xmlns="4873beb7-5857-4685-be1f-d57550cc96cc">0</Downloads>
    <ArtSampleDocs xmlns="4873beb7-5857-4685-be1f-d57550cc96cc" xsi:nil="true"/>
    <TrustLevel xmlns="4873beb7-5857-4685-be1f-d57550cc96cc">1 Microsoft Managed Content</TrustLevel>
    <BlockPublish xmlns="4873beb7-5857-4685-be1f-d57550cc96cc">false</BlockPublish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  <BusinessGroup xmlns="4873beb7-5857-4685-be1f-d57550cc96cc" xsi:nil="true"/>
    <Providers xmlns="4873beb7-5857-4685-be1f-d57550cc96cc" xsi:nil="true"/>
    <TemplateTemplateType xmlns="4873beb7-5857-4685-be1f-d57550cc96cc">PowerPoint Presentation Template</TemplateTemplateType>
    <TimesCloned xmlns="4873beb7-5857-4685-be1f-d57550cc96cc" xsi:nil="true"/>
    <TPAppVersion xmlns="4873beb7-5857-4685-be1f-d57550cc96cc" xsi:nil="true"/>
    <VoteCount xmlns="4873beb7-5857-4685-be1f-d57550cc96cc" xsi:nil="true"/>
    <AverageRating xmlns="4873beb7-5857-4685-be1f-d57550cc96cc" xsi:nil="true"/>
    <FeatureTagsTaxHTField0 xmlns="4873beb7-5857-4685-be1f-d57550cc96cc">
      <Terms xmlns="http://schemas.microsoft.com/office/infopath/2007/PartnerControls"/>
    </FeatureTagsTaxHTField0>
    <Provider xmlns="4873beb7-5857-4685-be1f-d57550cc96cc" xsi:nil="true"/>
    <UACurrentWords xmlns="4873beb7-5857-4685-be1f-d57550cc96cc" xsi:nil="true"/>
    <AssetId xmlns="4873beb7-5857-4685-be1f-d57550cc96cc">TP103431361</AssetId>
    <TPClientViewer xmlns="4873beb7-5857-4685-be1f-d57550cc96cc" xsi:nil="true"/>
    <DSATActionTaken xmlns="4873beb7-5857-4685-be1f-d57550cc96cc" xsi:nil="true"/>
    <APEditor xmlns="4873beb7-5857-4685-be1f-d57550cc96cc">
      <UserInfo>
        <DisplayName/>
        <AccountId xsi:nil="true"/>
        <AccountType/>
      </UserInfo>
    </APEditor>
    <TPInstallLocation xmlns="4873beb7-5857-4685-be1f-d57550cc96cc" xsi:nil="true"/>
    <OOCacheId xmlns="4873beb7-5857-4685-be1f-d57550cc96cc" xsi:nil="true"/>
    <IsDeleted xmlns="4873beb7-5857-4685-be1f-d57550cc96cc">false</IsDeleted>
    <PublishTargets xmlns="4873beb7-5857-4685-be1f-d57550cc96cc">OfficeOnlineVNext</PublishTargets>
    <ApprovalLog xmlns="4873beb7-5857-4685-be1f-d57550cc96cc" xsi:nil="true"/>
    <BugNumber xmlns="4873beb7-5857-4685-be1f-d57550cc96cc" xsi:nil="true"/>
    <CrawlForDependencies xmlns="4873beb7-5857-4685-be1f-d57550cc96cc">false</CrawlForDependencies>
    <InternalTagsTaxHTField0 xmlns="4873beb7-5857-4685-be1f-d57550cc96cc">
      <Terms xmlns="http://schemas.microsoft.com/office/infopath/2007/PartnerControls"/>
    </InternalTagsTaxHTField0>
    <LastHandOff xmlns="4873beb7-5857-4685-be1f-d57550cc96cc" xsi:nil="true"/>
    <Milestone xmlns="4873beb7-5857-4685-be1f-d57550cc96cc" xsi:nil="true"/>
    <OriginalRelease xmlns="4873beb7-5857-4685-be1f-d57550cc96cc">15</OriginalRelease>
    <RecommendationsModifier xmlns="4873beb7-5857-4685-be1f-d57550cc96cc" xsi:nil="true"/>
    <ScenarioTagsTaxHTField0 xmlns="4873beb7-5857-4685-be1f-d57550cc96cc">
      <Terms xmlns="http://schemas.microsoft.com/office/infopath/2007/PartnerControls"/>
    </ScenarioTagsTaxHTField0>
    <UANotes xmlns="4873beb7-5857-4685-be1f-d57550cc96cc" xsi:nil="true"/>
  </documentManagement>
</p:properties>
</file>

<file path=customXml/itemProps1.xml><?xml version="1.0" encoding="utf-8"?>
<ds:datastoreItem xmlns:ds="http://schemas.openxmlformats.org/officeDocument/2006/customXml" ds:itemID="{28C8B9CA-0273-4370-889A-FC05DA5C2F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61E720F-F05D-4536-9C34-0CFCED65D3B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CDDBB83-77C1-4099-A0AA-289882E745E2}">
  <ds:schemaRefs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terms/"/>
    <ds:schemaRef ds:uri="http://schemas.microsoft.com/office/2006/metadata/properties"/>
    <ds:schemaRef ds:uri="http://schemas.microsoft.com/office/infopath/2007/PartnerControls"/>
    <ds:schemaRef ds:uri="4873beb7-5857-4685-be1f-d57550cc96cc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Учебная презентация, макет с лентами и полосками (широкоэкранный формат)</Template>
  <TotalTime>0</TotalTime>
  <Words>761</Words>
  <Application>Microsoft Office PowerPoint</Application>
  <PresentationFormat>Широкоэкранный</PresentationFormat>
  <Paragraphs>94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25</vt:i4>
      </vt:variant>
    </vt:vector>
  </HeadingPairs>
  <TitlesOfParts>
    <vt:vector size="35" baseType="lpstr">
      <vt:lpstr>Arial</vt:lpstr>
      <vt:lpstr>Calibri</vt:lpstr>
      <vt:lpstr>Calibri Light</vt:lpstr>
      <vt:lpstr>Euphemia</vt:lpstr>
      <vt:lpstr>Plantagenet Cherokee</vt:lpstr>
      <vt:lpstr>Wingdings</vt:lpstr>
      <vt:lpstr>Научная литература 16 х 9</vt:lpstr>
      <vt:lpstr>Специальное оформление</vt:lpstr>
      <vt:lpstr>1_Специальное оформление</vt:lpstr>
      <vt:lpstr>2_Специальное оформление</vt:lpstr>
      <vt:lpstr>Достижения современного российского искусства</vt:lpstr>
      <vt:lpstr>Самые дорогие художники России</vt:lpstr>
      <vt:lpstr>Самые дорогие художники России</vt:lpstr>
      <vt:lpstr>Самые дорогие художники России</vt:lpstr>
      <vt:lpstr>Актуализация знаний</vt:lpstr>
      <vt:lpstr>Современное российское искусство</vt:lpstr>
      <vt:lpstr>1 группа КАК ПРЕОДОЛЕТЬ ПОЗИЦИЮ «ДАЖЕ МОЙ РЕБЕНОК ТАК СМОЖЕТ»? </vt:lpstr>
      <vt:lpstr>1 группа КАК ПРЕОДОЛЕТЬ ПОЗИЦИЮ «ДАЖЕ МОЙ РЕБЕНОК ТАК СМОЖЕТ»?</vt:lpstr>
      <vt:lpstr>2 ГРУППА: «Периодизация современного искусства» </vt:lpstr>
      <vt:lpstr>2 ГРУППА: «Периодизация современного искусства» </vt:lpstr>
      <vt:lpstr>2 ГРУППА: «Периодизация современного искусства» </vt:lpstr>
      <vt:lpstr>3 ГРУППА Качества современного искусства </vt:lpstr>
      <vt:lpstr>4 ГРУППА Интеграция современного искусства</vt:lpstr>
      <vt:lpstr>4 ГРУППА Интеграция современного искусства</vt:lpstr>
      <vt:lpstr>4 ГРУППА Интеграция современного искусства</vt:lpstr>
      <vt:lpstr>4 ГРУППА Интеграция современного искусства</vt:lpstr>
      <vt:lpstr>4 ГРУППА Интеграция современного искусства</vt:lpstr>
      <vt:lpstr>5 ГРУППА Искусство  и искусственный интелект</vt:lpstr>
      <vt:lpstr>Основные черты современного российского искусства: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2024-02-10T10:01:04Z</dcterms:created>
  <dcterms:modified xsi:type="dcterms:W3CDTF">2024-10-04T13:54:08Z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0x0101006EDDDB5EE6D98C44930B742096920B300400F5B6D36B3EF94B4E9A635CDF2A18F5B8</vt:lpwstr>
  </property>
  <property fmtid="{D5CDD505-2E9C-101B-9397-08002B2CF9AE}" pid="3" name="InternalTags">
    <vt:lpwstr/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