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Права и обязанности налогоплательщиков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ответственность за совершение налоговых правонарушений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C9CA86E4-3879-4AB1-8229-927E0D24EF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861108"/>
              </p:ext>
            </p:extLst>
          </p:nvPr>
        </p:nvGraphicFramePr>
        <p:xfrm>
          <a:off x="2343912" y="6050037"/>
          <a:ext cx="6800088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00088">
                  <a:extLst>
                    <a:ext uri="{9D8B030D-6E8A-4147-A177-3AD203B41FA5}">
                      <a16:colId xmlns:a16="http://schemas.microsoft.com/office/drawing/2014/main" val="1215501318"/>
                    </a:ext>
                  </a:extLst>
                </a:gridCol>
              </a:tblGrid>
              <a:tr h="2811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Автор: Кукушкина Дарья Юрьевна, учитель обществознания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4645529"/>
                  </a:ext>
                </a:extLst>
              </a:tr>
              <a:tr h="4046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МАОУ «Центр образования № 42» г. Вологда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90314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Назовите ЭТО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err="1"/>
              <a:t>Бенджамин</a:t>
            </a:r>
            <a:r>
              <a:rPr lang="ru-RU" dirty="0"/>
              <a:t> </a:t>
            </a:r>
          </a:p>
          <a:p>
            <a:pPr algn="ctr">
              <a:buNone/>
            </a:pPr>
            <a:r>
              <a:rPr lang="ru-RU" dirty="0"/>
              <a:t>Франклин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Арнольд </a:t>
            </a:r>
          </a:p>
          <a:p>
            <a:pPr algn="ctr">
              <a:buNone/>
            </a:pPr>
            <a:r>
              <a:rPr lang="ru-RU" dirty="0" err="1"/>
              <a:t>Шварцнеггер</a:t>
            </a:r>
            <a:endParaRPr lang="ru-RU" dirty="0"/>
          </a:p>
        </p:txBody>
      </p:sp>
      <p:pic>
        <p:nvPicPr>
          <p:cNvPr id="1028" name="Picture 4" descr="https://comfortmedia.ru/wp-content/uploads/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819400"/>
            <a:ext cx="3254900" cy="3276600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2819400"/>
            <a:ext cx="2680451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Нормативные правовые акты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u="sng" dirty="0"/>
              <a:t>Конституция РФ</a:t>
            </a:r>
          </a:p>
          <a:p>
            <a:pPr>
              <a:buNone/>
            </a:pPr>
            <a:r>
              <a:rPr lang="ru-RU" b="1" dirty="0"/>
              <a:t>Статья</a:t>
            </a:r>
            <a:r>
              <a:rPr lang="ru-RU" dirty="0"/>
              <a:t> </a:t>
            </a:r>
            <a:r>
              <a:rPr lang="ru-RU" b="1" dirty="0"/>
              <a:t>57</a:t>
            </a:r>
            <a:r>
              <a:rPr lang="ru-RU" dirty="0"/>
              <a:t>. Каждый обязан платить законно установленные налоги и сборы. Законы, устанавливающие новые налоги или ухудшающие положение налогоплательщиков, обратной силы не имеют.</a:t>
            </a:r>
          </a:p>
          <a:p>
            <a:pPr algn="r"/>
            <a:r>
              <a:rPr lang="ru-RU" b="1" u="sng" dirty="0"/>
              <a:t>Налоговый Кодекс РФ</a:t>
            </a:r>
          </a:p>
          <a:p>
            <a:endParaRPr lang="ru-RU" dirty="0"/>
          </a:p>
        </p:txBody>
      </p:sp>
      <p:pic>
        <p:nvPicPr>
          <p:cNvPr id="1026" name="Picture 2" descr="https://ruadvocate.ru/wp-content/uploads/2023/06/CHto-sleduet-znat-o-Federalnoj-nalogovoj-sluzhb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22800"/>
            <a:ext cx="3352800" cy="22352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09600" y="228600"/>
            <a:ext cx="8153400" cy="990600"/>
          </a:xfrm>
        </p:spPr>
        <p:txBody>
          <a:bodyPr/>
          <a:lstStyle/>
          <a:p>
            <a:pPr algn="ctr"/>
            <a:r>
              <a:rPr lang="ru-RU" b="1" dirty="0"/>
              <a:t>Статья 207 НК РФ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2209800"/>
            <a:ext cx="8153400" cy="44958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1. Налогоплательщиками налога на доходы физических лиц признаются физические лица, являющиеся налоговыми резидентами РФ, а также физические лица, получающие доходы от источников в РФ, не являющиеся налоговыми резидентами РФ.</a:t>
            </a:r>
          </a:p>
          <a:p>
            <a:pPr>
              <a:buNone/>
            </a:pPr>
            <a:r>
              <a:rPr lang="ru-RU" dirty="0"/>
              <a:t>2. Налоговыми резидентами признаются физические лица, фактически находящиеся в Российской Федерации не менее 183 календарных дней в течение 12 следующих подряд месяцев. </a:t>
            </a:r>
          </a:p>
          <a:p>
            <a:endParaRPr lang="ru-RU" dirty="0"/>
          </a:p>
        </p:txBody>
      </p:sp>
      <p:pic>
        <p:nvPicPr>
          <p:cNvPr id="1026" name="Picture 2" descr="https://ruadvocate.ru/wp-content/uploads/2023/06/CHto-sleduet-znat-o-Federalnoj-nalogovoj-sluzhb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0"/>
            <a:ext cx="3352800" cy="22352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Проверьте себя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52398" y="1752600"/>
          <a:ext cx="8839201" cy="4857928"/>
        </p:xfrm>
        <a:graphic>
          <a:graphicData uri="http://schemas.openxmlformats.org/drawingml/2006/table">
            <a:tbl>
              <a:tblPr/>
              <a:tblGrid>
                <a:gridCol w="2946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46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77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Налоговая ответственность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Административная ответственность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Уголовная ответственность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55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Физические лица привлекаются с 16 лет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Наступает с 16 лет, привлекаются только должностные лица организаций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Наступает с 16 лет, привлекаются только физические лица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331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Неуплата или неполная уплата сумм налога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Нарушение установленного </a:t>
                      </a: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срока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 подачи заявления о постановке на учет в налоговом органе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Уклонение от уплаты налогов в крупном и особо крупном размерах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603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Представление в налоговый орган недостоверных сведений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Нарушение установленных законодательством о налогах и сборах </a:t>
                      </a:r>
                      <a:r>
                        <a:rPr lang="ru-RU" sz="1600" u="sng" dirty="0">
                          <a:solidFill>
                            <a:schemeClr val="tx1"/>
                          </a:solidFill>
                          <a:latin typeface="Times New Roman"/>
                          <a:ea typeface="Arial"/>
                        </a:rPr>
                        <a:t>сроков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 представления налоговой декларации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Сокрытие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 денежных средств либо имущества организации или индивидуального предпринимателя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55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Непредоставление налоговой декларации или нарушение сроков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Непредоставление налоговой декларации или указание в ней недостоверных сведений</a:t>
                      </a: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Е.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b="1" baseline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Блиновскую</a:t>
                      </a:r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правоохранительные органы привлекают к уголовной ответственности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Проверьте себя. Задания в формате ЕГЭ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500" dirty="0"/>
              <a:t>1. 12112 		2 балла</a:t>
            </a:r>
          </a:p>
          <a:p>
            <a:pPr>
              <a:buNone/>
            </a:pPr>
            <a:r>
              <a:rPr lang="ru-RU" sz="4500" dirty="0"/>
              <a:t>2. 136			2 балла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Проверьте себя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1676402"/>
          <a:ext cx="8534400" cy="4876796"/>
        </p:xfrm>
        <a:graphic>
          <a:graphicData uri="http://schemas.openxmlformats.org/drawingml/2006/table">
            <a:tbl>
              <a:tblPr/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74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b="1" dirty="0">
                          <a:latin typeface="Times New Roman"/>
                          <a:ea typeface="Times New Roman"/>
                          <a:cs typeface="Times New Roman"/>
                        </a:rPr>
                        <a:t>Собственность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b="1">
                          <a:latin typeface="Times New Roman"/>
                          <a:ea typeface="Times New Roman"/>
                          <a:cs typeface="Times New Roman"/>
                        </a:rPr>
                        <a:t>Налог</a:t>
                      </a:r>
                      <a:endParaRPr lang="ru-RU" sz="250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61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Дачный участок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Земельный налог 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061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Дачный дом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физических лиц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061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</a:rPr>
                        <a:t>Квартира</a:t>
                      </a:r>
                      <a:endParaRPr lang="ru-RU" sz="250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физических лиц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  <a:p>
                      <a:pPr marL="449580" algn="ctr">
                        <a:spcAft>
                          <a:spcPts val="0"/>
                        </a:spcAft>
                      </a:pP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061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</a:rPr>
                        <a:t>Автомобиль</a:t>
                      </a:r>
                      <a:endParaRPr lang="ru-RU" sz="250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Транспортный налог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0611"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>
                          <a:latin typeface="Times New Roman"/>
                          <a:ea typeface="Times New Roman"/>
                          <a:cs typeface="Times New Roman"/>
                        </a:rPr>
                        <a:t>Гараж</a:t>
                      </a:r>
                      <a:endParaRPr lang="ru-RU" sz="250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49580" algn="ctr">
                        <a:spcAft>
                          <a:spcPts val="0"/>
                        </a:spcAft>
                      </a:pPr>
                      <a:r>
                        <a:rPr lang="ru-RU" sz="2500" dirty="0">
                          <a:latin typeface="Times New Roman"/>
                          <a:ea typeface="Times New Roman"/>
                          <a:cs typeface="Times New Roman"/>
                        </a:rPr>
                        <a:t>Налог на имущество физических лиц</a:t>
                      </a:r>
                      <a:endParaRPr lang="ru-RU" sz="25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915400" cy="9906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Проверьте себя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1676402"/>
          <a:ext cx="8229599" cy="5094512"/>
        </p:xfrm>
        <a:graphic>
          <a:graphicData uri="http://schemas.openxmlformats.org/drawingml/2006/table">
            <a:tbl>
              <a:tblPr/>
              <a:tblGrid>
                <a:gridCol w="6103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668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Утверждения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Верно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Неверно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68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1. Лица, не являющиеся гражданами РФ, также в некоторых случаях обязаны платить налоги на доходы.</a:t>
                      </a:r>
                      <a:endParaRPr lang="ru-RU" sz="20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337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2. За совершение правонарушений в области налогового права могут быть предусмотрены налоговая, административная, уголовная, материальная ответственности.</a:t>
                      </a:r>
                      <a:endParaRPr lang="ru-RU" sz="20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68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3. Налогоплательщики всегда обязаны соблюдать требования налоговых органов.</a:t>
                      </a:r>
                      <a:endParaRPr lang="ru-RU" sz="20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68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4. Акцизы, таможенные сборы относятся к прямым налогам.</a:t>
                      </a:r>
                      <a:endParaRPr lang="ru-RU" sz="20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68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5. Налоги в зависимости от масштаба делятся на местные, региональные и общенациональные.</a:t>
                      </a:r>
                      <a:endParaRPr lang="ru-RU" sz="2000" dirty="0">
                        <a:latin typeface="Arial Narrow"/>
                        <a:ea typeface="Times New Roman"/>
                        <a:cs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Х</a:t>
                      </a:r>
                    </a:p>
                  </a:txBody>
                  <a:tcPr marL="45947" marR="459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Домашнее задание (1 </a:t>
            </a:r>
            <a:r>
              <a:rPr lang="ru-RU"/>
              <a:t>на выбор)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2300" dirty="0"/>
              <a:t>Познакомьтесь с главой 11 Налогового кодекса РФ «Способы обеспечения исполнения обязанностей</a:t>
            </a:r>
            <a:br>
              <a:rPr lang="ru-RU" sz="2300" dirty="0"/>
            </a:br>
            <a:r>
              <a:rPr lang="ru-RU" sz="2300" dirty="0"/>
              <a:t>по уплате налогов, сборов, страховых взносов», составьте таблицу с обязательным пояснением каждого способа в виде краткой характеристики (не более 5 слов).</a:t>
            </a:r>
          </a:p>
          <a:p>
            <a:pPr lvl="0"/>
            <a:r>
              <a:rPr lang="ru-RU" sz="2300" dirty="0"/>
              <a:t>Познакомьтесь с памятками Федеральной налоговой службы для физических лиц. Составьте 2 правовые задачи, пользуясь информацией их памяток:</a:t>
            </a:r>
          </a:p>
          <a:p>
            <a:pPr>
              <a:buNone/>
            </a:pPr>
            <a:r>
              <a:rPr lang="ru-RU" sz="2300" dirty="0"/>
              <a:t>по налогу на имущество: </a:t>
            </a:r>
          </a:p>
          <a:p>
            <a:pPr>
              <a:buNone/>
            </a:pPr>
            <a:r>
              <a:rPr lang="ru-RU" sz="2300" dirty="0"/>
              <a:t>по транспортному средству: </a:t>
            </a:r>
          </a:p>
          <a:p>
            <a:pPr>
              <a:buNone/>
            </a:pPr>
            <a:r>
              <a:rPr lang="ru-RU" sz="2300" dirty="0"/>
              <a:t>занимаюсь преподаванием или веду консультации </a:t>
            </a:r>
          </a:p>
          <a:p>
            <a:r>
              <a:rPr lang="ru-RU" sz="2300" dirty="0"/>
              <a:t>Разработайте макет рекламного щита, мотивирующий граждан к уплате налогов.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555</TotalTime>
  <Words>480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Times New Roman</vt:lpstr>
      <vt:lpstr>Tw Cen MT</vt:lpstr>
      <vt:lpstr>Wingdings</vt:lpstr>
      <vt:lpstr>Wingdings 2</vt:lpstr>
      <vt:lpstr>Обычная</vt:lpstr>
      <vt:lpstr>Права и обязанности налогоплательщиков  ответственность за совершение налоговых правонарушений</vt:lpstr>
      <vt:lpstr>Назовите ЭТО</vt:lpstr>
      <vt:lpstr>Нормативные правовые акты</vt:lpstr>
      <vt:lpstr>Статья 207 НК РФ</vt:lpstr>
      <vt:lpstr>Проверьте себя</vt:lpstr>
      <vt:lpstr>Проверьте себя. Задания в формате ЕГЭ</vt:lpstr>
      <vt:lpstr>Проверьте себя</vt:lpstr>
      <vt:lpstr>Проверьте себя</vt:lpstr>
      <vt:lpstr>Домашнее задание (1 на выбор)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Дарья</dc:creator>
  <cp:lastModifiedBy>Хохлова Екатерина Николаевна</cp:lastModifiedBy>
  <cp:revision>18</cp:revision>
  <dcterms:created xsi:type="dcterms:W3CDTF">2024-02-11T18:37:02Z</dcterms:created>
  <dcterms:modified xsi:type="dcterms:W3CDTF">2024-05-30T13:53:52Z</dcterms:modified>
</cp:coreProperties>
</file>