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0B4CBC9-3463-4C23-9311-0FC825A3DB9B}" type="datetimeFigureOut">
              <a:rPr lang="ru-RU" smtClean="0"/>
              <a:t>30.05.2024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88A9793-38FB-44AD-A918-73C946BEDB44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92568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4CBC9-3463-4C23-9311-0FC825A3DB9B}" type="datetimeFigureOut">
              <a:rPr lang="ru-RU" smtClean="0"/>
              <a:t>30.05.2024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A9793-38FB-44AD-A918-73C946BEDB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5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4CBC9-3463-4C23-9311-0FC825A3DB9B}" type="datetimeFigureOut">
              <a:rPr lang="ru-RU" smtClean="0"/>
              <a:t>30.05.2024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A9793-38FB-44AD-A918-73C946BEDB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2839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4CBC9-3463-4C23-9311-0FC825A3DB9B}" type="datetimeFigureOut">
              <a:rPr lang="ru-RU" smtClean="0"/>
              <a:t>30.05.2024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A9793-38FB-44AD-A918-73C946BEDB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5875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0B4CBC9-3463-4C23-9311-0FC825A3DB9B}" type="datetimeFigureOut">
              <a:rPr lang="ru-RU" smtClean="0"/>
              <a:t>30.05.2024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88A9793-38FB-44AD-A918-73C946BEDB44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29969616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4CBC9-3463-4C23-9311-0FC825A3DB9B}" type="datetimeFigureOut">
              <a:rPr lang="ru-RU" smtClean="0"/>
              <a:t>30.05.2024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A9793-38FB-44AD-A918-73C946BEDB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81742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4CBC9-3463-4C23-9311-0FC825A3DB9B}" type="datetimeFigureOut">
              <a:rPr lang="ru-RU" smtClean="0"/>
              <a:t>30.05.2024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A9793-38FB-44AD-A918-73C946BEDB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6014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4CBC9-3463-4C23-9311-0FC825A3DB9B}" type="datetimeFigureOut">
              <a:rPr lang="ru-RU" smtClean="0"/>
              <a:t>30.05.2024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A9793-38FB-44AD-A918-73C946BEDB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2229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4CBC9-3463-4C23-9311-0FC825A3DB9B}" type="datetimeFigureOut">
              <a:rPr lang="ru-RU" smtClean="0"/>
              <a:t>30.05.2024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A9793-38FB-44AD-A918-73C946BEDB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1912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0B4CBC9-3463-4C23-9311-0FC825A3DB9B}" type="datetimeFigureOut">
              <a:rPr lang="ru-RU" smtClean="0"/>
              <a:t>30.05.2024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88A9793-38FB-44AD-A918-73C946BEDB4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528435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0B4CBC9-3463-4C23-9311-0FC825A3DB9B}" type="datetimeFigureOut">
              <a:rPr lang="ru-RU" smtClean="0"/>
              <a:t>30.05.2024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88A9793-38FB-44AD-A918-73C946BEDB4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081933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70B4CBC9-3463-4C23-9311-0FC825A3DB9B}" type="datetimeFigureOut">
              <a:rPr lang="ru-RU" smtClean="0"/>
              <a:t>30.05.2024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88A9793-38FB-44AD-A918-73C946BEDB4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689866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10014C-3B79-455D-862C-9B868D41F1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1965" y="1154594"/>
            <a:ext cx="9906963" cy="3014080"/>
          </a:xfrm>
        </p:spPr>
        <p:txBody>
          <a:bodyPr/>
          <a:lstStyle/>
          <a:p>
            <a:r>
              <a:rPr lang="ru-RU" sz="6000" b="1" dirty="0"/>
              <a:t>Культура</a:t>
            </a:r>
            <a:r>
              <a:rPr lang="ru-RU" sz="6000" dirty="0"/>
              <a:t> </a:t>
            </a:r>
            <a:br>
              <a:rPr lang="ru-RU" sz="6000" dirty="0"/>
            </a:br>
            <a:r>
              <a:rPr lang="ru-RU" sz="4800" dirty="0"/>
              <a:t>ее многообразие и формы </a:t>
            </a:r>
            <a:endParaRPr lang="ru-RU" sz="60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EA5E5A7-BD96-4173-AC0B-C32BA668C7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87568" y="4342779"/>
            <a:ext cx="5238097" cy="1285024"/>
          </a:xfrm>
        </p:spPr>
        <p:txBody>
          <a:bodyPr>
            <a:normAutofit fontScale="92500"/>
          </a:bodyPr>
          <a:lstStyle/>
          <a:p>
            <a:pPr algn="just"/>
            <a:r>
              <a:rPr lang="ru-RU" dirty="0"/>
              <a:t>Урок подготовил: Рыжов Никита Сергеевич,</a:t>
            </a:r>
          </a:p>
          <a:p>
            <a:pPr algn="just"/>
            <a:r>
              <a:rPr lang="ru-RU" dirty="0"/>
              <a:t>учитель истории и обществознания МАОУ «СОШ №17»</a:t>
            </a:r>
          </a:p>
        </p:txBody>
      </p:sp>
    </p:spTree>
    <p:extLst>
      <p:ext uri="{BB962C8B-B14F-4D97-AF65-F5344CB8AC3E}">
        <p14:creationId xmlns:p14="http://schemas.microsoft.com/office/powerpoint/2010/main" val="42215722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1D1BC7B-C4C0-450F-BBC5-DE7C939865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939" y="367575"/>
            <a:ext cx="2270498" cy="161854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05404F3-5567-47F3-848F-9E250BD07E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1525" y="380220"/>
            <a:ext cx="2439427" cy="161854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F6D1A15-EDD1-459C-A5AB-ABAC7300C7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2893" y="367575"/>
            <a:ext cx="2589665" cy="161854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BB9FCB3-2FF0-4D67-A59C-A61AAE5A53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19919" y="380220"/>
            <a:ext cx="2070730" cy="207073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ADDE1E2-247B-4703-89D9-3A5461960C9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7939" y="2588340"/>
            <a:ext cx="2486812" cy="159866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1346A54-A1A1-4924-84A6-E18BA7B4B83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63324" y="2552114"/>
            <a:ext cx="2167471" cy="163489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8E40472-063C-49E1-9F09-D132DD63566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819919" y="3046272"/>
            <a:ext cx="2070730" cy="31199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6D30EB5-B845-43DD-9D93-FD9F7FF9504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55281" y="2588340"/>
            <a:ext cx="2687512" cy="159866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317A260-332B-4DF8-ABB5-B55CD2214A7F}"/>
              </a:ext>
            </a:extLst>
          </p:cNvPr>
          <p:cNvSpPr txBox="1"/>
          <p:nvPr/>
        </p:nvSpPr>
        <p:spPr>
          <a:xfrm>
            <a:off x="800505" y="4460941"/>
            <a:ext cx="9159623" cy="2308324"/>
          </a:xfrm>
          <a:prstGeom prst="rect">
            <a:avLst/>
          </a:prstGeom>
          <a:noFill/>
        </p:spPr>
        <p:txBody>
          <a:bodyPr wrap="square" numCol="3" rtlCol="0">
            <a:spAutoFit/>
          </a:bodyPr>
          <a:lstStyle/>
          <a:p>
            <a:r>
              <a:rPr lang="ru-RU" sz="1600" dirty="0"/>
              <a:t>Эпоха:           </a:t>
            </a:r>
          </a:p>
          <a:p>
            <a:r>
              <a:rPr lang="ru-RU" sz="1600" dirty="0"/>
              <a:t>А) первобытность </a:t>
            </a:r>
          </a:p>
          <a:p>
            <a:r>
              <a:rPr lang="ru-RU" sz="1600" dirty="0"/>
              <a:t>Б) древний мир </a:t>
            </a:r>
          </a:p>
          <a:p>
            <a:r>
              <a:rPr lang="ru-RU" sz="1600" dirty="0"/>
              <a:t>В) античность </a:t>
            </a:r>
          </a:p>
          <a:p>
            <a:r>
              <a:rPr lang="ru-RU" sz="1600" dirty="0"/>
              <a:t>Г) Средние века</a:t>
            </a:r>
          </a:p>
          <a:p>
            <a:r>
              <a:rPr lang="ru-RU" sz="1600" dirty="0"/>
              <a:t>Д) эпоха Возрождения </a:t>
            </a:r>
          </a:p>
          <a:p>
            <a:r>
              <a:rPr lang="ru-RU" sz="1600" dirty="0"/>
              <a:t>Е) эпоха Просвещения </a:t>
            </a:r>
          </a:p>
          <a:p>
            <a:r>
              <a:rPr lang="ru-RU" sz="1600" dirty="0"/>
              <a:t>Ж) Промышленная революция</a:t>
            </a:r>
          </a:p>
          <a:p>
            <a:r>
              <a:rPr lang="ru-RU" sz="1600" dirty="0"/>
              <a:t>З) Новейшее время </a:t>
            </a:r>
          </a:p>
          <a:p>
            <a:r>
              <a:rPr lang="ru-RU" sz="1600" dirty="0"/>
              <a:t>Достижения:                                           </a:t>
            </a:r>
          </a:p>
          <a:p>
            <a:pPr marL="342900" indent="-342900">
              <a:buAutoNum type="arabicParenR"/>
            </a:pPr>
            <a:r>
              <a:rPr lang="ru-RU" sz="1600" dirty="0"/>
              <a:t>Прялка «Дженни»</a:t>
            </a:r>
          </a:p>
          <a:p>
            <a:pPr marL="342900" indent="-342900">
              <a:buAutoNum type="arabicParenR"/>
            </a:pPr>
            <a:r>
              <a:rPr lang="ru-RU" sz="1600" dirty="0"/>
              <a:t>Зиккурат </a:t>
            </a:r>
          </a:p>
          <a:p>
            <a:pPr marL="342900" indent="-342900">
              <a:buAutoNum type="arabicParenR"/>
            </a:pPr>
            <a:r>
              <a:rPr lang="ru-RU" sz="1600" dirty="0"/>
              <a:t>Картины Да Винчи и Рафаэля </a:t>
            </a:r>
          </a:p>
          <a:p>
            <a:pPr marL="342900" indent="-342900">
              <a:buAutoNum type="arabicParenR"/>
            </a:pPr>
            <a:r>
              <a:rPr lang="ru-RU" sz="1600" dirty="0"/>
              <a:t>«Энциклопедия» Дидро</a:t>
            </a:r>
          </a:p>
          <a:p>
            <a:pPr marL="342900" indent="-342900">
              <a:buAutoNum type="arabicParenR"/>
            </a:pPr>
            <a:r>
              <a:rPr lang="ru-RU" sz="1600" dirty="0"/>
              <a:t>Витражи </a:t>
            </a:r>
          </a:p>
          <a:p>
            <a:pPr marL="342900" indent="-342900">
              <a:buAutoNum type="arabicParenR"/>
            </a:pPr>
            <a:r>
              <a:rPr lang="ru-RU" sz="1600" dirty="0"/>
              <a:t>Космическая ракета</a:t>
            </a:r>
          </a:p>
          <a:p>
            <a:pPr marL="342900" indent="-342900">
              <a:buAutoNum type="arabicParenR"/>
            </a:pPr>
            <a:r>
              <a:rPr lang="ru-RU" sz="1600" dirty="0"/>
              <a:t>Наскальная живопись</a:t>
            </a:r>
          </a:p>
          <a:p>
            <a:pPr marL="342900" indent="-342900">
              <a:buAutoNum type="arabicParenR"/>
            </a:pPr>
            <a:r>
              <a:rPr lang="ru-RU" sz="1600" dirty="0"/>
              <a:t>Витражи</a:t>
            </a:r>
          </a:p>
          <a:p>
            <a:r>
              <a:rPr lang="ru-RU" sz="1600" dirty="0"/>
              <a:t>Духовная сфера </a:t>
            </a:r>
          </a:p>
          <a:p>
            <a:pPr marL="342900" indent="-342900">
              <a:buAutoNum type="arabicParenR"/>
            </a:pPr>
            <a:r>
              <a:rPr lang="ru-RU" sz="1600" dirty="0"/>
              <a:t>Наука </a:t>
            </a:r>
          </a:p>
          <a:p>
            <a:pPr marL="342900" indent="-342900">
              <a:buAutoNum type="arabicParenR"/>
            </a:pPr>
            <a:r>
              <a:rPr lang="ru-RU" sz="1600" dirty="0"/>
              <a:t>Живопись </a:t>
            </a:r>
          </a:p>
          <a:p>
            <a:pPr marL="342900" indent="-342900">
              <a:buAutoNum type="arabicParenR"/>
            </a:pPr>
            <a:r>
              <a:rPr lang="ru-RU" sz="1600" dirty="0"/>
              <a:t>Архитектура </a:t>
            </a:r>
          </a:p>
          <a:p>
            <a:pPr marL="342900" indent="-342900">
              <a:buAutoNum type="arabicParenR"/>
            </a:pPr>
            <a:r>
              <a:rPr lang="ru-RU" sz="1600" dirty="0"/>
              <a:t>Скульптура </a:t>
            </a:r>
          </a:p>
          <a:p>
            <a:pPr marL="342900" indent="-342900">
              <a:buAutoNum type="arabicParenR"/>
            </a:pPr>
            <a:r>
              <a:rPr lang="ru-RU" sz="1600" dirty="0"/>
              <a:t>Образование </a:t>
            </a:r>
          </a:p>
          <a:p>
            <a:pPr marL="342900" indent="-342900">
              <a:buAutoNum type="arabicParenR"/>
            </a:pPr>
            <a:r>
              <a:rPr lang="ru-RU" sz="1600" dirty="0"/>
              <a:t>Религия</a:t>
            </a:r>
          </a:p>
          <a:p>
            <a:pPr marL="342900" indent="-342900">
              <a:buAutoNum type="arabicParenR"/>
            </a:pPr>
            <a:endParaRPr lang="ru-RU" sz="1600" dirty="0"/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2220595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559276D7-0231-4A30-92DF-D0298F6479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7582" y="36357"/>
            <a:ext cx="9527937" cy="6785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7979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7FEC00CF-B8A8-4E53-A172-547481119A7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28717" y="116106"/>
            <a:ext cx="4746832" cy="331289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16C7E4F-2089-487B-A16A-D24902BB0D88}"/>
              </a:ext>
            </a:extLst>
          </p:cNvPr>
          <p:cNvSpPr txBox="1"/>
          <p:nvPr/>
        </p:nvSpPr>
        <p:spPr>
          <a:xfrm>
            <a:off x="6410635" y="0"/>
            <a:ext cx="53192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Что такое культура?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7E01B3B-1FFE-4DBE-B7C5-F4B26159C651}"/>
              </a:ext>
            </a:extLst>
          </p:cNvPr>
          <p:cNvSpPr txBox="1"/>
          <p:nvPr/>
        </p:nvSpPr>
        <p:spPr>
          <a:xfrm>
            <a:off x="659770" y="3519950"/>
            <a:ext cx="5084726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/>
              <a:t>Учёные не могут дать единого общепризнанного определения понятия </a:t>
            </a:r>
            <a:r>
              <a:rPr lang="ru-RU" sz="2400" b="1" dirty="0"/>
              <a:t>«культура». </a:t>
            </a:r>
            <a:endParaRPr lang="ru-RU" b="1" dirty="0"/>
          </a:p>
          <a:p>
            <a:pPr algn="ctr"/>
            <a:r>
              <a:rPr lang="ru-RU" dirty="0"/>
              <a:t>В различных словарях можно найти </a:t>
            </a:r>
            <a:r>
              <a:rPr lang="ru-RU" b="1" dirty="0"/>
              <a:t>более </a:t>
            </a:r>
            <a:r>
              <a:rPr lang="ru-RU" sz="2400" b="1" dirty="0"/>
              <a:t>500 </a:t>
            </a:r>
            <a:r>
              <a:rPr lang="ru-RU" dirty="0"/>
              <a:t>формулировок. Между тем слово это латинского происхождения первона­чально означало </a:t>
            </a:r>
            <a:r>
              <a:rPr lang="ru-RU" sz="2400" b="1" dirty="0"/>
              <a:t>«возделывание, обработка почвы».</a:t>
            </a:r>
            <a:endParaRPr lang="ru-RU" b="1" dirty="0"/>
          </a:p>
        </p:txBody>
      </p:sp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38B52616-88ED-47D9-A1A4-BED7F5A7CCF9}"/>
              </a:ext>
            </a:extLst>
          </p:cNvPr>
          <p:cNvCxnSpPr>
            <a:cxnSpLocks/>
            <a:stCxn id="5" idx="2"/>
          </p:cNvCxnSpPr>
          <p:nvPr/>
        </p:nvCxnSpPr>
        <p:spPr>
          <a:xfrm flipH="1">
            <a:off x="6616453" y="584775"/>
            <a:ext cx="2453808" cy="11877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03B2DCE9-246A-4EAC-91FD-314DDD4060A3}"/>
              </a:ext>
            </a:extLst>
          </p:cNvPr>
          <p:cNvCxnSpPr>
            <a:cxnSpLocks/>
          </p:cNvCxnSpPr>
          <p:nvPr/>
        </p:nvCxnSpPr>
        <p:spPr>
          <a:xfrm>
            <a:off x="9060429" y="584775"/>
            <a:ext cx="2482642" cy="11877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C8FC41C2-C2D7-487A-9546-A63B7A2C8F8F}"/>
              </a:ext>
            </a:extLst>
          </p:cNvPr>
          <p:cNvCxnSpPr>
            <a:cxnSpLocks/>
          </p:cNvCxnSpPr>
          <p:nvPr/>
        </p:nvCxnSpPr>
        <p:spPr>
          <a:xfrm>
            <a:off x="9070262" y="584775"/>
            <a:ext cx="2472809" cy="29351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100BC661-BB2C-46F3-A8A9-0E6BDF22E4A6}"/>
              </a:ext>
            </a:extLst>
          </p:cNvPr>
          <p:cNvCxnSpPr>
            <a:cxnSpLocks/>
          </p:cNvCxnSpPr>
          <p:nvPr/>
        </p:nvCxnSpPr>
        <p:spPr>
          <a:xfrm flipH="1">
            <a:off x="7444502" y="633936"/>
            <a:ext cx="1615929" cy="39016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id="{DAB35BAE-5B98-4A3B-B4A1-47BB65D602EA}"/>
              </a:ext>
            </a:extLst>
          </p:cNvPr>
          <p:cNvCxnSpPr>
            <a:cxnSpLocks/>
          </p:cNvCxnSpPr>
          <p:nvPr/>
        </p:nvCxnSpPr>
        <p:spPr>
          <a:xfrm>
            <a:off x="9070262" y="584775"/>
            <a:ext cx="290048" cy="48426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493AD7C7-18F1-4950-829F-681FF5B65EE6}"/>
              </a:ext>
            </a:extLst>
          </p:cNvPr>
          <p:cNvSpPr txBox="1"/>
          <p:nvPr/>
        </p:nvSpPr>
        <p:spPr>
          <a:xfrm>
            <a:off x="5329741" y="1751154"/>
            <a:ext cx="263521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Совокупность искусственных объектов, созданных человеком в процессе освоения и преобразования природы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0730401-8E90-4895-81F5-2809E035A5C9}"/>
              </a:ext>
            </a:extLst>
          </p:cNvPr>
          <p:cNvSpPr txBox="1"/>
          <p:nvPr/>
        </p:nvSpPr>
        <p:spPr>
          <a:xfrm>
            <a:off x="6223820" y="4535612"/>
            <a:ext cx="215646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Совокупность достижений человечества в социально-экономической, политической и духовной жизни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D641A69-D6CD-4FB7-BC77-A4557A996504}"/>
              </a:ext>
            </a:extLst>
          </p:cNvPr>
          <p:cNvSpPr txBox="1"/>
          <p:nvPr/>
        </p:nvSpPr>
        <p:spPr>
          <a:xfrm>
            <a:off x="8282077" y="5380672"/>
            <a:ext cx="215646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Уровень, степень развития какой-либо отрасли знания или деятельности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FC657AB-95D0-4DC9-8B86-F03D607F7197}"/>
              </a:ext>
            </a:extLst>
          </p:cNvPr>
          <p:cNvSpPr txBox="1"/>
          <p:nvPr/>
        </p:nvSpPr>
        <p:spPr>
          <a:xfrm>
            <a:off x="10438542" y="3429000"/>
            <a:ext cx="158631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Характеристика отдельных исторических эпох, этносов или наций 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5A07435-5F93-4926-80C5-DD463325562E}"/>
              </a:ext>
            </a:extLst>
          </p:cNvPr>
          <p:cNvSpPr txBox="1"/>
          <p:nvPr/>
        </p:nvSpPr>
        <p:spPr>
          <a:xfrm>
            <a:off x="10056907" y="1769087"/>
            <a:ext cx="21988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Уровень, степень развития человека и общества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8DCAC80-13CD-42A9-B6DA-A56C3E149A32}"/>
              </a:ext>
            </a:extLst>
          </p:cNvPr>
          <p:cNvSpPr txBox="1"/>
          <p:nvPr/>
        </p:nvSpPr>
        <p:spPr>
          <a:xfrm>
            <a:off x="828717" y="5696805"/>
            <a:ext cx="55060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Культура</a:t>
            </a:r>
            <a:r>
              <a:rPr lang="ru-RU" sz="2000" dirty="0"/>
              <a:t> – творческая деятельность человека, направленная на преобразование окружающего мира и себя самого. </a:t>
            </a: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3DFBC74A-75D8-4CE7-8705-1E488D2E2FC6}"/>
              </a:ext>
            </a:extLst>
          </p:cNvPr>
          <p:cNvSpPr/>
          <p:nvPr/>
        </p:nvSpPr>
        <p:spPr>
          <a:xfrm>
            <a:off x="828717" y="5696805"/>
            <a:ext cx="5267283" cy="1045089"/>
          </a:xfrm>
          <a:prstGeom prst="rect">
            <a:avLst/>
          </a:prstGeom>
          <a:noFill/>
          <a:ln w="762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12605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AA0F4C-5093-4A4B-9539-F77CAF0DD5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8417" y="120192"/>
            <a:ext cx="9601200" cy="737647"/>
          </a:xfrm>
        </p:spPr>
        <p:txBody>
          <a:bodyPr/>
          <a:lstStyle/>
          <a:p>
            <a:pPr algn="ctr"/>
            <a:r>
              <a:rPr lang="ru-RU" dirty="0"/>
              <a:t>Музей «Формы культуры»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644E1F3-0998-4C77-B9B6-B46A788E8A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3226" y="851743"/>
            <a:ext cx="5898391" cy="577646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F3D1694-2DF5-4ADE-A833-E5FB741C80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8063" y="3286360"/>
            <a:ext cx="5605311" cy="314158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08E8E3F-E259-4FEC-BBE8-F3F913536579}"/>
              </a:ext>
            </a:extLst>
          </p:cNvPr>
          <p:cNvSpPr txBox="1"/>
          <p:nvPr/>
        </p:nvSpPr>
        <p:spPr>
          <a:xfrm>
            <a:off x="7934405" y="851743"/>
            <a:ext cx="31862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Экспонаты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4E1B76A-8E7F-4557-A732-FEE2E708DEA5}"/>
              </a:ext>
            </a:extLst>
          </p:cNvPr>
          <p:cNvSpPr txBox="1"/>
          <p:nvPr/>
        </p:nvSpPr>
        <p:spPr>
          <a:xfrm>
            <a:off x="7545460" y="1589390"/>
            <a:ext cx="39641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/>
              <a:t>Материальная культура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DF32CE-7E45-4CA3-84D4-6BEC127E95D6}"/>
              </a:ext>
            </a:extLst>
          </p:cNvPr>
          <p:cNvSpPr txBox="1"/>
          <p:nvPr/>
        </p:nvSpPr>
        <p:spPr>
          <a:xfrm>
            <a:off x="7605422" y="4017911"/>
            <a:ext cx="39641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/>
              <a:t>Духовная культура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3A1B468-38E4-4927-ADEE-E081A36FD39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108" t="15132" r="52225" b="925"/>
          <a:stretch/>
        </p:blipFill>
        <p:spPr>
          <a:xfrm>
            <a:off x="8745750" y="2146756"/>
            <a:ext cx="1561568" cy="1536115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6753007C-95AD-4C56-96F2-D963EBA31A4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2389" t="12318" r="7109"/>
          <a:stretch/>
        </p:blipFill>
        <p:spPr>
          <a:xfrm>
            <a:off x="8839200" y="4450126"/>
            <a:ext cx="1512303" cy="1636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1315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191A51-1D37-49AB-BE6D-CDCA3A6DD7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152400"/>
            <a:ext cx="9601200" cy="838200"/>
          </a:xfrm>
        </p:spPr>
        <p:txBody>
          <a:bodyPr/>
          <a:lstStyle/>
          <a:p>
            <a:pPr algn="ctr"/>
            <a:r>
              <a:rPr lang="ru-RU" dirty="0"/>
              <a:t>«Арт-экспертиза»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0FEC63B-C664-4EF9-8995-9365D675C8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882650"/>
            <a:ext cx="3333750" cy="334327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43BFE8E-B26B-45AC-8CD6-5F47C8D886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7200" y="936624"/>
            <a:ext cx="3495040" cy="329025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BA7C865-FA2D-4E2B-AED4-6703638859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0416" y="1457268"/>
            <a:ext cx="3143568" cy="439489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B2ABFE1-B7A8-4C2A-AD24-1E181E18A932}"/>
              </a:ext>
            </a:extLst>
          </p:cNvPr>
          <p:cNvSpPr txBox="1"/>
          <p:nvPr/>
        </p:nvSpPr>
        <p:spPr>
          <a:xfrm>
            <a:off x="1184036" y="4239895"/>
            <a:ext cx="259548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«Черный квадрат» Малевича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3FE1B94-B8EE-4C8F-B0B6-313AF3005500}"/>
              </a:ext>
            </a:extLst>
          </p:cNvPr>
          <p:cNvSpPr txBox="1"/>
          <p:nvPr/>
        </p:nvSpPr>
        <p:spPr>
          <a:xfrm>
            <a:off x="8077200" y="4239895"/>
            <a:ext cx="3495040" cy="838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«Банки с супом «Кэмпбелл», Э. Уорхол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9F0FED4-BF14-4D21-829C-1A67CDCB6B70}"/>
              </a:ext>
            </a:extLst>
          </p:cNvPr>
          <p:cNvSpPr txBox="1"/>
          <p:nvPr/>
        </p:nvSpPr>
        <p:spPr>
          <a:xfrm>
            <a:off x="3962400" y="5872986"/>
            <a:ext cx="476504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«Девочка с воздушным шаром» </a:t>
            </a:r>
            <a:r>
              <a:rPr lang="ru-RU" sz="2400" dirty="0" err="1"/>
              <a:t>Бэнкси</a:t>
            </a:r>
            <a:r>
              <a:rPr lang="ru-RU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062886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E895E0-5584-41AC-825A-7FE629879D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157480"/>
            <a:ext cx="9601200" cy="736600"/>
          </a:xfrm>
        </p:spPr>
        <p:txBody>
          <a:bodyPr/>
          <a:lstStyle/>
          <a:p>
            <a:pPr algn="ctr"/>
            <a:r>
              <a:rPr lang="ru-RU" u="sng" dirty="0"/>
              <a:t>Функции культуры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DA54AAA-D6E5-4FE5-A0FD-97BD176748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2800" y="1214120"/>
            <a:ext cx="11277600" cy="5410200"/>
          </a:xfrm>
        </p:spPr>
        <p:txBody>
          <a:bodyPr>
            <a:normAutofit/>
          </a:bodyPr>
          <a:lstStyle/>
          <a:p>
            <a:r>
              <a:rPr lang="ru-RU" sz="3600" dirty="0"/>
              <a:t>Приспособление человека к окружающей среде</a:t>
            </a:r>
          </a:p>
          <a:p>
            <a:r>
              <a:rPr lang="ru-RU" sz="3600" dirty="0"/>
              <a:t>Социализация личности </a:t>
            </a:r>
          </a:p>
          <a:p>
            <a:r>
              <a:rPr lang="ru-RU" sz="3600" dirty="0"/>
              <a:t>Создание, накопление, хранение и передача ценностей </a:t>
            </a:r>
          </a:p>
          <a:p>
            <a:r>
              <a:rPr lang="ru-RU" sz="3600" dirty="0"/>
              <a:t>Коммуникация, интеграция, обеспечение взаимодействия между людьми и общностями </a:t>
            </a:r>
          </a:p>
          <a:p>
            <a:r>
              <a:rPr lang="ru-RU" sz="3600" dirty="0"/>
              <a:t>Регулирование жизни общества и деятельности человека </a:t>
            </a:r>
          </a:p>
        </p:txBody>
      </p:sp>
    </p:spTree>
    <p:extLst>
      <p:ext uri="{BB962C8B-B14F-4D97-AF65-F5344CB8AC3E}">
        <p14:creationId xmlns:p14="http://schemas.microsoft.com/office/powerpoint/2010/main" val="3141810324"/>
      </p:ext>
    </p:extLst>
  </p:cSld>
  <p:clrMapOvr>
    <a:masterClrMapping/>
  </p:clrMapOvr>
</p:sld>
</file>

<file path=ppt/theme/theme1.xml><?xml version="1.0" encoding="utf-8"?>
<a:theme xmlns:a="http://schemas.openxmlformats.org/drawingml/2006/main" name="Уголки">
  <a:themeElements>
    <a:clrScheme name="Уголки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Уголки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Уголки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Уголки</Template>
  <TotalTime>953</TotalTime>
  <Words>254</Words>
  <Application>Microsoft Office PowerPoint</Application>
  <PresentationFormat>Широкоэкранный</PresentationFormat>
  <Paragraphs>51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9" baseType="lpstr">
      <vt:lpstr>Franklin Gothic Book</vt:lpstr>
      <vt:lpstr>Уголки</vt:lpstr>
      <vt:lpstr>Культура  ее многообразие и формы </vt:lpstr>
      <vt:lpstr>Презентация PowerPoint</vt:lpstr>
      <vt:lpstr>Презентация PowerPoint</vt:lpstr>
      <vt:lpstr>Презентация PowerPoint</vt:lpstr>
      <vt:lpstr>Музей «Формы культуры»</vt:lpstr>
      <vt:lpstr>«Арт-экспертиза»</vt:lpstr>
      <vt:lpstr>Функции культуры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Культура  ее многообразие и формы </dc:title>
  <dc:creator>Nikita Ryzhov</dc:creator>
  <cp:lastModifiedBy>Хохлова Екатерина Николаевна</cp:lastModifiedBy>
  <cp:revision>50</cp:revision>
  <dcterms:created xsi:type="dcterms:W3CDTF">2024-02-11T12:22:53Z</dcterms:created>
  <dcterms:modified xsi:type="dcterms:W3CDTF">2024-05-30T12:02:18Z</dcterms:modified>
</cp:coreProperties>
</file>